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8" r:id="rId3"/>
    <p:sldId id="319" r:id="rId4"/>
    <p:sldId id="309" r:id="rId5"/>
    <p:sldId id="294" r:id="rId6"/>
    <p:sldId id="288" r:id="rId7"/>
    <p:sldId id="315" r:id="rId8"/>
    <p:sldId id="337" r:id="rId9"/>
    <p:sldId id="304" r:id="rId10"/>
    <p:sldId id="334" r:id="rId11"/>
    <p:sldId id="336"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286"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94687" autoAdjust="0"/>
  </p:normalViewPr>
  <p:slideViewPr>
    <p:cSldViewPr>
      <p:cViewPr>
        <p:scale>
          <a:sx n="91" d="100"/>
          <a:sy n="91" d="100"/>
        </p:scale>
        <p:origin x="-1138" y="22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4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3B637EA-922B-48C4-AD26-984C499066E2}" type="datetimeFigureOut">
              <a:rPr lang="en-US" smtClean="0"/>
              <a:t>3/7/2018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6B6806D-809E-4688-977C-B4E3FA4EC16F}" type="slidenum">
              <a:rPr lang="en-US" smtClean="0"/>
              <a:t>‹#›</a:t>
            </a:fld>
            <a:endParaRPr lang="en-US"/>
          </a:p>
        </p:txBody>
      </p:sp>
    </p:spTree>
    <p:extLst>
      <p:ext uri="{BB962C8B-B14F-4D97-AF65-F5344CB8AC3E}">
        <p14:creationId xmlns:p14="http://schemas.microsoft.com/office/powerpoint/2010/main" val="111832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68E7A8DF-71F8-4A4D-851D-B2D302F8B9FD}" type="slidenum">
              <a:rPr lang="en-US" smtClean="0"/>
              <a:pPr/>
              <a:t>13</a:t>
            </a:fld>
            <a:endParaRPr lang="en-US"/>
          </a:p>
        </p:txBody>
      </p:sp>
    </p:spTree>
    <p:extLst>
      <p:ext uri="{BB962C8B-B14F-4D97-AF65-F5344CB8AC3E}">
        <p14:creationId xmlns:p14="http://schemas.microsoft.com/office/powerpoint/2010/main" val="288975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3/7/2018</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3/7/2018</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3/7/2018</a:t>
            </a:fld>
            <a:endParaRPr lang="en-US"/>
          </a:p>
        </p:txBody>
      </p:sp>
      <p:sp>
        <p:nvSpPr>
          <p:cNvPr id="7" name="Holder 7"/>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3/7/2018</a:t>
            </a:fld>
            <a:endParaRPr lang="en-US"/>
          </a:p>
        </p:txBody>
      </p:sp>
      <p:sp>
        <p:nvSpPr>
          <p:cNvPr id="5" name="Holder 5"/>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3/7/2018</a:t>
            </a:fld>
            <a:endParaRPr lang="en-US"/>
          </a:p>
        </p:txBody>
      </p:sp>
      <p:sp>
        <p:nvSpPr>
          <p:cNvPr id="4" name="Holder 4"/>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3000" r="-3000"/>
          </a:stretch>
        </a:blip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7501001" y="642937"/>
            <a:ext cx="1439799" cy="474662"/>
          </a:xfrm>
          <a:prstGeom prst="rect">
            <a:avLst/>
          </a:prstGeom>
          <a:blipFill>
            <a:blip r:embed="rId9" cstate="print"/>
            <a:stretch>
              <a:fillRect/>
            </a:stretch>
          </a:blipFill>
        </p:spPr>
        <p:txBody>
          <a:bodyPr wrap="square" lIns="0" tIns="0" rIns="0" bIns="0" rtlCol="0"/>
          <a:lstStyle/>
          <a:p>
            <a:endParaRPr/>
          </a:p>
        </p:txBody>
      </p:sp>
      <p:sp>
        <p:nvSpPr>
          <p:cNvPr id="18" name="bk object 18"/>
          <p:cNvSpPr/>
          <p:nvPr/>
        </p:nvSpPr>
        <p:spPr>
          <a:xfrm>
            <a:off x="6588125" y="574738"/>
            <a:ext cx="549275" cy="550862"/>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738632" y="1361440"/>
            <a:ext cx="7666735" cy="487680"/>
          </a:xfrm>
          <a:prstGeom prst="rect">
            <a:avLst/>
          </a:prstGeom>
        </p:spPr>
        <p:txBody>
          <a:bodyPr wrap="square" lIns="0" tIns="0" rIns="0" bIns="0">
            <a:spAutoFit/>
          </a:bodyPr>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a:xfrm>
            <a:off x="1794129" y="1713991"/>
            <a:ext cx="5555741" cy="2439035"/>
          </a:xfrm>
          <a:prstGeom prst="rect">
            <a:avLst/>
          </a:prstGeom>
        </p:spPr>
        <p:txBody>
          <a:bodyPr wrap="square" lIns="0" tIns="0" rIns="0" bIns="0">
            <a:spAutoFit/>
          </a:bodyPr>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3/7/2018</a:t>
            </a:fld>
            <a:endParaRPr lang="en-US"/>
          </a:p>
        </p:txBody>
      </p:sp>
      <p:sp>
        <p:nvSpPr>
          <p:cNvPr id="6" name="Holder 6"/>
          <p:cNvSpPr>
            <a:spLocks noGrp="1"/>
          </p:cNvSpPr>
          <p:nvPr>
            <p:ph type="sldNum" sz="quarter" idx="7"/>
          </p:nvPr>
        </p:nvSpPr>
        <p:spPr>
          <a:xfrm>
            <a:off x="221691" y="6378422"/>
            <a:ext cx="7428230" cy="306704"/>
          </a:xfrm>
          <a:prstGeom prst="rect">
            <a:avLst/>
          </a:prstGeom>
        </p:spPr>
        <p:txBody>
          <a:bodyPr wrap="square" lIns="0" tIns="0" rIns="0" bIns="0">
            <a:spAutoFit/>
          </a:bodyPr>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Word_Document2.docx"/></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51212" y="2420888"/>
            <a:ext cx="8452574" cy="923330"/>
          </a:xfrm>
        </p:spPr>
        <p:txBody>
          <a:bodyPr/>
          <a:lstStyle/>
          <a:p>
            <a:pPr algn="ctr"/>
            <a:r>
              <a:rPr lang="en-US" b="1" i="0" dirty="0" smtClean="0">
                <a:solidFill>
                  <a:srgbClr val="000000"/>
                </a:solidFill>
                <a:latin typeface="Helvetica Neue"/>
                <a:cs typeface="Helvetica Neue"/>
              </a:rPr>
              <a:t>K</a:t>
            </a:r>
            <a:r>
              <a:rPr lang="en-US" b="1" i="0" dirty="0" smtClean="0">
                <a:solidFill>
                  <a:schemeClr val="bg1">
                    <a:lumMod val="50000"/>
                  </a:schemeClr>
                </a:solidFill>
                <a:latin typeface="Helvetica Neue"/>
                <a:cs typeface="Helvetica Neue"/>
              </a:rPr>
              <a:t>nowledge</a:t>
            </a:r>
            <a:r>
              <a:rPr lang="en-US" b="1" i="0" dirty="0" smtClean="0">
                <a:latin typeface="Helvetica Neue"/>
                <a:cs typeface="Helvetica Neue"/>
              </a:rPr>
              <a:t> </a:t>
            </a:r>
            <a:r>
              <a:rPr lang="en-US" b="1" i="0" dirty="0" err="1">
                <a:solidFill>
                  <a:schemeClr val="tx1"/>
                </a:solidFill>
                <a:latin typeface="Helvetica Neue"/>
                <a:cs typeface="Helvetica Neue"/>
              </a:rPr>
              <a:t>FO</a:t>
            </a:r>
            <a:r>
              <a:rPr lang="en-US" b="1" i="0" dirty="0" err="1">
                <a:solidFill>
                  <a:srgbClr val="7F7F7F"/>
                </a:solidFill>
                <a:latin typeface="Helvetica Neue"/>
                <a:cs typeface="Helvetica Neue"/>
              </a:rPr>
              <a:t>r</a:t>
            </a:r>
            <a:r>
              <a:rPr lang="en-US" b="1" i="0" dirty="0">
                <a:solidFill>
                  <a:srgbClr val="7F7F7F"/>
                </a:solidFill>
                <a:latin typeface="Helvetica Neue"/>
                <a:cs typeface="Helvetica Neue"/>
              </a:rPr>
              <a:t> </a:t>
            </a:r>
            <a:r>
              <a:rPr lang="en-US" b="1" i="0" dirty="0">
                <a:solidFill>
                  <a:srgbClr val="000000"/>
                </a:solidFill>
                <a:latin typeface="Helvetica Neue"/>
                <a:cs typeface="Helvetica Neue"/>
              </a:rPr>
              <a:t>R</a:t>
            </a:r>
            <a:r>
              <a:rPr lang="en-US" b="1" i="0" dirty="0">
                <a:solidFill>
                  <a:srgbClr val="7F7F7F"/>
                </a:solidFill>
                <a:latin typeface="Helvetica Neue"/>
                <a:cs typeface="Helvetica Neue"/>
              </a:rPr>
              <a:t>esilient</a:t>
            </a:r>
            <a:r>
              <a:rPr lang="en-US" b="1" i="0" dirty="0">
                <a:latin typeface="Helvetica Neue"/>
                <a:cs typeface="Helvetica Neue"/>
              </a:rPr>
              <a:t> </a:t>
            </a:r>
            <a:r>
              <a:rPr lang="en-US" b="1" i="0" dirty="0" err="1" smtClean="0">
                <a:solidFill>
                  <a:srgbClr val="7F7F7F"/>
                </a:solidFill>
                <a:latin typeface="Helvetica Neue"/>
                <a:cs typeface="Helvetica Neue"/>
              </a:rPr>
              <a:t>so</a:t>
            </a:r>
            <a:r>
              <a:rPr lang="en-US" b="1" i="0" dirty="0" err="1" smtClean="0">
                <a:solidFill>
                  <a:srgbClr val="000000"/>
                </a:solidFill>
                <a:latin typeface="Helvetica Neue"/>
                <a:cs typeface="Helvetica Neue"/>
              </a:rPr>
              <a:t>C</a:t>
            </a:r>
            <a:r>
              <a:rPr lang="en-US" b="1" i="0" dirty="0" err="1" smtClean="0">
                <a:solidFill>
                  <a:srgbClr val="7F7F7F"/>
                </a:solidFill>
                <a:latin typeface="Helvetica Neue"/>
                <a:cs typeface="Helvetica Neue"/>
              </a:rPr>
              <a:t>i</a:t>
            </a:r>
            <a:r>
              <a:rPr lang="en-US" b="1" i="0" dirty="0" err="1" smtClean="0">
                <a:solidFill>
                  <a:srgbClr val="000000"/>
                </a:solidFill>
                <a:latin typeface="Helvetica Neue"/>
                <a:cs typeface="Helvetica Neue"/>
              </a:rPr>
              <a:t>E</a:t>
            </a:r>
            <a:r>
              <a:rPr lang="en-US" b="1" i="0" dirty="0" err="1" smtClean="0">
                <a:solidFill>
                  <a:srgbClr val="7F7F7F"/>
                </a:solidFill>
                <a:latin typeface="Helvetica Neue"/>
                <a:cs typeface="Helvetica Neue"/>
              </a:rPr>
              <a:t>ty</a:t>
            </a:r>
            <a:endParaRPr lang="en-US" b="1" i="0" dirty="0" smtClean="0">
              <a:solidFill>
                <a:srgbClr val="7F7F7F"/>
              </a:solidFill>
              <a:latin typeface="Helvetica Neue"/>
              <a:cs typeface="Helvetica Neue"/>
            </a:endParaRPr>
          </a:p>
          <a:p>
            <a:pPr algn="ctr"/>
            <a:r>
              <a:rPr lang="en-US" sz="2000" b="1" i="0" dirty="0" smtClean="0">
                <a:solidFill>
                  <a:srgbClr val="7F7F7F"/>
                </a:solidFill>
                <a:latin typeface="Helvetica Neue"/>
                <a:cs typeface="Helvetica Neue"/>
              </a:rPr>
              <a:t>53942-EPP-1-RS-EPPKA2-CBHE-JP</a:t>
            </a:r>
            <a:endParaRPr lang="en-US" sz="2000" b="1" i="0" dirty="0">
              <a:solidFill>
                <a:srgbClr val="7F7F7F"/>
              </a:solidFill>
              <a:latin typeface="Helvetica Neue"/>
              <a:cs typeface="Helvetica Neue"/>
            </a:endParaRPr>
          </a:p>
        </p:txBody>
      </p:sp>
      <p:sp>
        <p:nvSpPr>
          <p:cNvPr id="6" name="object 5"/>
          <p:cNvSpPr txBox="1"/>
          <p:nvPr/>
        </p:nvSpPr>
        <p:spPr>
          <a:xfrm>
            <a:off x="738887" y="4587979"/>
            <a:ext cx="7704856" cy="1538883"/>
          </a:xfrm>
          <a:prstGeom prst="rect">
            <a:avLst/>
          </a:prstGeom>
        </p:spPr>
        <p:txBody>
          <a:bodyPr vert="horz" wrap="square" lIns="0" tIns="0" rIns="0" bIns="0" rtlCol="0">
            <a:spAutoFit/>
          </a:bodyPr>
          <a:lstStyle/>
          <a:p>
            <a:pPr algn="ctr">
              <a:lnSpc>
                <a:spcPct val="100000"/>
              </a:lnSpc>
            </a:pPr>
            <a:endParaRPr lang="en-US" sz="2000" i="1" dirty="0" smtClean="0">
              <a:latin typeface="Myriad Pro"/>
              <a:cs typeface="Myriad Pro"/>
            </a:endParaRPr>
          </a:p>
          <a:p>
            <a:pPr algn="ctr">
              <a:lnSpc>
                <a:spcPct val="100000"/>
              </a:lnSpc>
            </a:pPr>
            <a:r>
              <a:rPr lang="en-US" sz="2000" i="1" dirty="0" smtClean="0">
                <a:solidFill>
                  <a:srgbClr val="002060"/>
                </a:solidFill>
                <a:latin typeface="Myriad Pro"/>
                <a:cs typeface="Myriad Pro"/>
              </a:rPr>
              <a:t>Doc </a:t>
            </a:r>
            <a:r>
              <a:rPr lang="en-US" sz="2000" i="1" dirty="0" err="1" smtClean="0">
                <a:solidFill>
                  <a:srgbClr val="002060"/>
                </a:solidFill>
                <a:latin typeface="Myriad Pro"/>
                <a:cs typeface="Myriad Pro"/>
              </a:rPr>
              <a:t>dr</a:t>
            </a:r>
            <a:r>
              <a:rPr lang="en-US" sz="2000" i="1" dirty="0" smtClean="0">
                <a:solidFill>
                  <a:srgbClr val="002060"/>
                </a:solidFill>
                <a:latin typeface="Myriad Pro"/>
                <a:cs typeface="Myriad Pro"/>
              </a:rPr>
              <a:t> Mirjana Laban, University of Novi Sad</a:t>
            </a:r>
          </a:p>
          <a:p>
            <a:pPr algn="ctr">
              <a:lnSpc>
                <a:spcPct val="100000"/>
              </a:lnSpc>
            </a:pPr>
            <a:endParaRPr lang="en-US" sz="2000" i="1" dirty="0" smtClean="0">
              <a:solidFill>
                <a:srgbClr val="002060"/>
              </a:solidFill>
              <a:latin typeface="Myriad Pro"/>
              <a:cs typeface="Myriad Pro"/>
            </a:endParaRPr>
          </a:p>
          <a:p>
            <a:pPr algn="ctr">
              <a:lnSpc>
                <a:spcPct val="100000"/>
              </a:lnSpc>
            </a:pPr>
            <a:r>
              <a:rPr lang="en-US" sz="2000" dirty="0" smtClean="0">
                <a:latin typeface="Myriad Pro"/>
                <a:cs typeface="Myriad Pro"/>
              </a:rPr>
              <a:t>e-mail: k-force@uns.ac.rs   </a:t>
            </a:r>
          </a:p>
          <a:p>
            <a:pPr algn="ctr">
              <a:lnSpc>
                <a:spcPct val="100000"/>
              </a:lnSpc>
            </a:pPr>
            <a:r>
              <a:rPr lang="en-US" sz="2000" dirty="0" smtClean="0">
                <a:latin typeface="Myriad Pro"/>
                <a:cs typeface="Myriad Pro"/>
              </a:rPr>
              <a:t>website: www.kforce.uns.ac.rs </a:t>
            </a:r>
            <a:endParaRPr sz="2000" dirty="0">
              <a:latin typeface="Myriad Pro"/>
              <a:cs typeface="Myriad Pro"/>
            </a:endParaRPr>
          </a:p>
        </p:txBody>
      </p:sp>
      <p:sp>
        <p:nvSpPr>
          <p:cNvPr id="7" name="TextBox 6"/>
          <p:cNvSpPr txBox="1"/>
          <p:nvPr/>
        </p:nvSpPr>
        <p:spPr>
          <a:xfrm>
            <a:off x="-1" y="669163"/>
            <a:ext cx="3851921" cy="923330"/>
          </a:xfrm>
          <a:prstGeom prst="rect">
            <a:avLst/>
          </a:prstGeom>
          <a:noFill/>
        </p:spPr>
        <p:txBody>
          <a:bodyPr wrap="square" rtlCol="0">
            <a:spAutoFit/>
          </a:bodyPr>
          <a:lstStyle/>
          <a:p>
            <a:pPr algn="ctr"/>
            <a:r>
              <a:rPr lang="en-US" b="1" dirty="0">
                <a:solidFill>
                  <a:schemeClr val="tx2"/>
                </a:solidFill>
              </a:rPr>
              <a:t>National </a:t>
            </a:r>
            <a:r>
              <a:rPr lang="en-US" b="1" dirty="0" err="1">
                <a:solidFill>
                  <a:schemeClr val="tx2"/>
                </a:solidFill>
              </a:rPr>
              <a:t>Defence</a:t>
            </a:r>
            <a:r>
              <a:rPr lang="en-US" b="1" dirty="0">
                <a:solidFill>
                  <a:schemeClr val="tx2"/>
                </a:solidFill>
              </a:rPr>
              <a:t> School, </a:t>
            </a:r>
            <a:endParaRPr lang="sr-Latn-RS" b="1" dirty="0" smtClean="0">
              <a:solidFill>
                <a:schemeClr val="tx2"/>
              </a:solidFill>
            </a:endParaRPr>
          </a:p>
          <a:p>
            <a:pPr algn="ctr"/>
            <a:r>
              <a:rPr lang="en-US" b="1" dirty="0" smtClean="0">
                <a:solidFill>
                  <a:schemeClr val="tx2"/>
                </a:solidFill>
              </a:rPr>
              <a:t>University </a:t>
            </a:r>
            <a:r>
              <a:rPr lang="en-US" b="1" dirty="0">
                <a:solidFill>
                  <a:schemeClr val="tx2"/>
                </a:solidFill>
              </a:rPr>
              <a:t>of </a:t>
            </a:r>
            <a:r>
              <a:rPr lang="en-US" b="1" dirty="0" err="1">
                <a:solidFill>
                  <a:schemeClr val="tx2"/>
                </a:solidFill>
              </a:rPr>
              <a:t>Defence</a:t>
            </a:r>
            <a:r>
              <a:rPr lang="en-US" b="1" dirty="0">
                <a:solidFill>
                  <a:schemeClr val="tx2"/>
                </a:solidFill>
              </a:rPr>
              <a:t> (UNID</a:t>
            </a:r>
            <a:r>
              <a:rPr lang="en-US" b="1" dirty="0" smtClean="0">
                <a:solidFill>
                  <a:schemeClr val="tx2"/>
                </a:solidFill>
              </a:rPr>
              <a:t>)</a:t>
            </a:r>
            <a:r>
              <a:rPr lang="sr-Latn-RS" b="1" dirty="0" smtClean="0">
                <a:solidFill>
                  <a:schemeClr val="tx2"/>
                </a:solidFill>
              </a:rPr>
              <a:t>, </a:t>
            </a:r>
          </a:p>
          <a:p>
            <a:pPr algn="ctr"/>
            <a:r>
              <a:rPr lang="en-US" b="1" dirty="0" err="1" smtClean="0">
                <a:solidFill>
                  <a:schemeClr val="tx2"/>
                </a:solidFill>
              </a:rPr>
              <a:t>Neznanog</a:t>
            </a:r>
            <a:r>
              <a:rPr lang="en-US" b="1" dirty="0" smtClean="0">
                <a:solidFill>
                  <a:schemeClr val="tx2"/>
                </a:solidFill>
              </a:rPr>
              <a:t> </a:t>
            </a:r>
            <a:r>
              <a:rPr lang="en-US" b="1" dirty="0" err="1">
                <a:solidFill>
                  <a:schemeClr val="tx2"/>
                </a:solidFill>
              </a:rPr>
              <a:t>Junaka</a:t>
            </a:r>
            <a:r>
              <a:rPr lang="en-US" b="1" dirty="0">
                <a:solidFill>
                  <a:schemeClr val="tx2"/>
                </a:solidFill>
              </a:rPr>
              <a:t> 38, 11000 Belgrade</a:t>
            </a:r>
          </a:p>
        </p:txBody>
      </p:sp>
      <p:sp>
        <p:nvSpPr>
          <p:cNvPr id="8" name="Text Placeholder 9"/>
          <p:cNvSpPr txBox="1">
            <a:spLocks/>
          </p:cNvSpPr>
          <p:nvPr/>
        </p:nvSpPr>
        <p:spPr>
          <a:xfrm>
            <a:off x="365028" y="3789040"/>
            <a:ext cx="8452574" cy="800219"/>
          </a:xfrm>
          <a:prstGeom prst="rect">
            <a:avLst/>
          </a:prstGeom>
        </p:spPr>
        <p:txBody>
          <a:bodyPr wrap="square" lIns="0" tIns="0" rIns="0" bIns="0">
            <a:sp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r-Latn-RS" sz="3200" b="1" i="0" kern="0" dirty="0" smtClean="0">
                <a:solidFill>
                  <a:srgbClr val="0070C0"/>
                </a:solidFill>
                <a:latin typeface="Helvetica Neue"/>
                <a:cs typeface="Helvetica Neue"/>
              </a:rPr>
              <a:t>         </a:t>
            </a:r>
            <a:r>
              <a:rPr lang="en-US" sz="3200" b="1" i="0" kern="0" dirty="0" smtClean="0">
                <a:solidFill>
                  <a:srgbClr val="0070C0"/>
                </a:solidFill>
                <a:latin typeface="Helvetica Neue"/>
                <a:cs typeface="Helvetica Neue"/>
              </a:rPr>
              <a:t>Inter-project </a:t>
            </a:r>
            <a:r>
              <a:rPr lang="en-US" sz="3200" b="1" i="0" kern="0" dirty="0">
                <a:solidFill>
                  <a:srgbClr val="0070C0"/>
                </a:solidFill>
                <a:latin typeface="Helvetica Neue"/>
                <a:cs typeface="Helvetica Neue"/>
              </a:rPr>
              <a:t>coaching </a:t>
            </a:r>
            <a:r>
              <a:rPr lang="en-US" sz="3200" b="1" i="0" kern="0" dirty="0" smtClean="0">
                <a:solidFill>
                  <a:srgbClr val="0070C0"/>
                </a:solidFill>
                <a:latin typeface="Helvetica Neue"/>
                <a:cs typeface="Helvetica Neue"/>
              </a:rPr>
              <a:t>meeting </a:t>
            </a:r>
          </a:p>
          <a:p>
            <a:pPr algn="ctr"/>
            <a:endParaRPr lang="en-US" sz="2000" b="1" i="0" kern="0" dirty="0">
              <a:solidFill>
                <a:srgbClr val="7F7F7F"/>
              </a:solidFill>
              <a:latin typeface="Helvetica Neue"/>
              <a:cs typeface="Helvetica Neue"/>
            </a:endParaRPr>
          </a:p>
        </p:txBody>
      </p:sp>
      <p:sp>
        <p:nvSpPr>
          <p:cNvPr id="9" name="TextBox 8"/>
          <p:cNvSpPr txBox="1"/>
          <p:nvPr/>
        </p:nvSpPr>
        <p:spPr>
          <a:xfrm>
            <a:off x="5148064" y="676419"/>
            <a:ext cx="3851921" cy="923330"/>
          </a:xfrm>
          <a:prstGeom prst="rect">
            <a:avLst/>
          </a:prstGeom>
          <a:noFill/>
        </p:spPr>
        <p:txBody>
          <a:bodyPr wrap="square" rtlCol="0">
            <a:spAutoFit/>
          </a:bodyPr>
          <a:lstStyle/>
          <a:p>
            <a:pPr algn="ctr"/>
            <a:r>
              <a:rPr lang="en-US" b="1" dirty="0">
                <a:solidFill>
                  <a:schemeClr val="accent1"/>
                </a:solidFill>
              </a:rPr>
              <a:t>Classroom no. 4, National </a:t>
            </a:r>
            <a:r>
              <a:rPr lang="en-US" b="1" dirty="0" err="1">
                <a:solidFill>
                  <a:schemeClr val="accent1"/>
                </a:solidFill>
              </a:rPr>
              <a:t>Defence</a:t>
            </a:r>
            <a:r>
              <a:rPr lang="en-US" b="1" dirty="0">
                <a:solidFill>
                  <a:schemeClr val="accent1"/>
                </a:solidFill>
              </a:rPr>
              <a:t> School, University of </a:t>
            </a:r>
            <a:r>
              <a:rPr lang="en-US" b="1" dirty="0" err="1" smtClean="0">
                <a:solidFill>
                  <a:schemeClr val="accent1"/>
                </a:solidFill>
              </a:rPr>
              <a:t>Defence</a:t>
            </a:r>
            <a:r>
              <a:rPr lang="sr-Latn-RS" b="1" dirty="0" smtClean="0">
                <a:solidFill>
                  <a:schemeClr val="accent1"/>
                </a:solidFill>
              </a:rPr>
              <a:t> </a:t>
            </a:r>
            <a:r>
              <a:rPr lang="en-US" b="1" dirty="0" smtClean="0">
                <a:solidFill>
                  <a:schemeClr val="accent1"/>
                </a:solidFill>
              </a:rPr>
              <a:t>Wednesday</a:t>
            </a:r>
            <a:r>
              <a:rPr lang="en-US" b="1" dirty="0">
                <a:solidFill>
                  <a:schemeClr val="accent1"/>
                </a:solidFill>
              </a:rPr>
              <a:t>, </a:t>
            </a:r>
            <a:r>
              <a:rPr lang="en-US" b="1" dirty="0" smtClean="0">
                <a:solidFill>
                  <a:schemeClr val="accent1"/>
                </a:solidFill>
              </a:rPr>
              <a:t>7</a:t>
            </a:r>
            <a:r>
              <a:rPr lang="en-US" b="1" baseline="30000" dirty="0" smtClean="0">
                <a:solidFill>
                  <a:schemeClr val="accent1"/>
                </a:solidFill>
              </a:rPr>
              <a:t>th</a:t>
            </a:r>
            <a:r>
              <a:rPr lang="sr-Latn-RS" b="1" dirty="0" smtClean="0">
                <a:solidFill>
                  <a:schemeClr val="accent1"/>
                </a:solidFill>
              </a:rPr>
              <a:t> </a:t>
            </a:r>
            <a:r>
              <a:rPr lang="en-US" b="1" dirty="0" smtClean="0">
                <a:solidFill>
                  <a:schemeClr val="accent1"/>
                </a:solidFill>
              </a:rPr>
              <a:t>March </a:t>
            </a:r>
            <a:r>
              <a:rPr lang="en-US" b="1" dirty="0">
                <a:solidFill>
                  <a:schemeClr val="accent1"/>
                </a:solidFill>
              </a:rPr>
              <a:t>2018</a:t>
            </a:r>
          </a:p>
        </p:txBody>
      </p:sp>
      <p:pic>
        <p:nvPicPr>
          <p:cNvPr id="11" name="Picture 10" descr="final_color.jpg"/>
          <p:cNvPicPr/>
          <p:nvPr/>
        </p:nvPicPr>
        <p:blipFill>
          <a:blip r:embed="rId3" cstate="print"/>
          <a:stretch>
            <a:fillRect/>
          </a:stretch>
        </p:blipFill>
        <p:spPr>
          <a:xfrm>
            <a:off x="531770" y="3787928"/>
            <a:ext cx="1419225" cy="619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5" y="1194931"/>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67944" y="957767"/>
            <a:ext cx="4572000" cy="646331"/>
          </a:xfrm>
          <a:prstGeom prst="rect">
            <a:avLst/>
          </a:prstGeom>
        </p:spPr>
        <p:txBody>
          <a:bodyPr>
            <a:spAutoFit/>
          </a:bodyPr>
          <a:lstStyle/>
          <a:p>
            <a:pPr algn="r"/>
            <a:r>
              <a:rPr lang="en-US" b="1" cap="all" dirty="0"/>
              <a:t>OPEN LECTURES IN WINTER SEMESTER </a:t>
            </a:r>
            <a:r>
              <a:rPr lang="en-US" b="1" cap="all" dirty="0" smtClean="0"/>
              <a:t>2017/2018</a:t>
            </a:r>
            <a:endParaRPr lang="en-US" b="1" cap="all" dirty="0"/>
          </a:p>
        </p:txBody>
      </p:sp>
      <p:sp>
        <p:nvSpPr>
          <p:cNvPr id="4" name="Rectangle 3"/>
          <p:cNvSpPr/>
          <p:nvPr/>
        </p:nvSpPr>
        <p:spPr>
          <a:xfrm>
            <a:off x="179512" y="260648"/>
            <a:ext cx="4572000" cy="923330"/>
          </a:xfrm>
          <a:prstGeom prst="rect">
            <a:avLst/>
          </a:prstGeom>
        </p:spPr>
        <p:txBody>
          <a:bodyPr>
            <a:spAutoFit/>
          </a:bodyPr>
          <a:lstStyle/>
          <a:p>
            <a:r>
              <a:rPr lang="en-US" b="1" cap="all" dirty="0"/>
              <a:t>ENROLLED STUDENTS TO INNOVATED MASTER ACADEMIC STUDIES DISASTER RISK MANAGEMENT AND FIRE SAFETY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48299"/>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617170"/>
            <a:ext cx="3229750" cy="429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3760" y="5589240"/>
            <a:ext cx="5017912" cy="646331"/>
          </a:xfrm>
          <a:prstGeom prst="rect">
            <a:avLst/>
          </a:prstGeom>
          <a:noFill/>
        </p:spPr>
        <p:txBody>
          <a:bodyPr wrap="none" rtlCol="0">
            <a:spAutoFit/>
          </a:bodyPr>
          <a:lstStyle/>
          <a:p>
            <a:r>
              <a:rPr lang="en-US" b="1" dirty="0" err="1"/>
              <a:t>Ing</a:t>
            </a:r>
            <a:r>
              <a:rPr lang="en-US" b="1" dirty="0"/>
              <a:t>. </a:t>
            </a:r>
            <a:r>
              <a:rPr lang="en-US" b="1" dirty="0" err="1"/>
              <a:t>Katarína</a:t>
            </a:r>
            <a:r>
              <a:rPr lang="en-US" b="1" dirty="0"/>
              <a:t> </a:t>
            </a:r>
            <a:r>
              <a:rPr lang="en-US" b="1" dirty="0" err="1"/>
              <a:t>Hollá</a:t>
            </a:r>
            <a:r>
              <a:rPr lang="en-US" b="1" dirty="0"/>
              <a:t> PhD,</a:t>
            </a:r>
          </a:p>
          <a:p>
            <a:r>
              <a:rPr lang="en-US" b="1" dirty="0"/>
              <a:t>Faculty of Security Engineering, University of </a:t>
            </a:r>
            <a:r>
              <a:rPr lang="en-US" b="1" dirty="0" err="1"/>
              <a:t>Žilina</a:t>
            </a:r>
            <a:endParaRPr lang="en-US" b="1"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5" y="3376862"/>
            <a:ext cx="2962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65290" y="1850994"/>
            <a:ext cx="2794548" cy="830997"/>
          </a:xfrm>
          <a:prstGeom prst="rect">
            <a:avLst/>
          </a:prstGeom>
          <a:noFill/>
        </p:spPr>
        <p:txBody>
          <a:bodyPr wrap="none" rtlCol="0">
            <a:spAutoFit/>
          </a:bodyPr>
          <a:lstStyle/>
          <a:p>
            <a:r>
              <a:rPr lang="en-US" sz="2400" dirty="0" smtClean="0"/>
              <a:t>Webinar subtitled in </a:t>
            </a:r>
          </a:p>
          <a:p>
            <a:r>
              <a:rPr lang="en-US" sz="2400" dirty="0" smtClean="0"/>
              <a:t>EN/AL/</a:t>
            </a:r>
            <a:r>
              <a:rPr lang="en-US" sz="2400" dirty="0" err="1" smtClean="0"/>
              <a:t>BiH</a:t>
            </a:r>
            <a:r>
              <a:rPr lang="en-US" sz="2400" dirty="0" smtClean="0"/>
              <a:t>/SRB</a:t>
            </a:r>
            <a:endParaRPr lang="en-US" sz="2400" dirty="0"/>
          </a:p>
        </p:txBody>
      </p:sp>
    </p:spTree>
    <p:extLst>
      <p:ext uri="{BB962C8B-B14F-4D97-AF65-F5344CB8AC3E}">
        <p14:creationId xmlns:p14="http://schemas.microsoft.com/office/powerpoint/2010/main" val="104236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7" y="147588"/>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7" y="3429000"/>
            <a:ext cx="4117048" cy="308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63632" y="167556"/>
            <a:ext cx="4572000" cy="1200329"/>
          </a:xfrm>
          <a:prstGeom prst="rect">
            <a:avLst/>
          </a:prstGeom>
        </p:spPr>
        <p:txBody>
          <a:bodyPr>
            <a:spAutoFit/>
          </a:bodyPr>
          <a:lstStyle/>
          <a:p>
            <a:r>
              <a:rPr lang="en-US" sz="2400" dirty="0" err="1"/>
              <a:t>Julinda</a:t>
            </a:r>
            <a:r>
              <a:rPr lang="en-US" sz="2400" dirty="0"/>
              <a:t> KEÇI, PhD, Lecturer, </a:t>
            </a:r>
          </a:p>
          <a:p>
            <a:r>
              <a:rPr lang="en-US" sz="2400" dirty="0"/>
              <a:t>Department of Civil Engineering, </a:t>
            </a:r>
            <a:endParaRPr lang="en-US" sz="2400" dirty="0" smtClean="0"/>
          </a:p>
          <a:p>
            <a:r>
              <a:rPr lang="en-US" sz="2400" dirty="0" smtClean="0"/>
              <a:t>EPOKA </a:t>
            </a:r>
            <a:r>
              <a:rPr lang="en-US" sz="2400" dirty="0"/>
              <a:t>University </a:t>
            </a:r>
          </a:p>
        </p:txBody>
      </p:sp>
      <p:pic>
        <p:nvPicPr>
          <p:cNvPr id="4100" name="Picture 4" descr="G:\K FORCE PLAN\FINAL MOBILITY\KFORCE SMS UNS 2017\EPOKA\poster_za_predavanje J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632" y="1481995"/>
            <a:ext cx="3984576" cy="53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1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47252634"/>
              </p:ext>
            </p:extLst>
          </p:nvPr>
        </p:nvGraphicFramePr>
        <p:xfrm>
          <a:off x="179512" y="845423"/>
          <a:ext cx="7416824" cy="6135789"/>
        </p:xfrm>
        <a:graphic>
          <a:graphicData uri="http://schemas.openxmlformats.org/presentationml/2006/ole">
            <mc:AlternateContent xmlns:mc="http://schemas.openxmlformats.org/markup-compatibility/2006">
              <mc:Choice xmlns:v="urn:schemas-microsoft-com:vml" Requires="v">
                <p:oleObj spid="_x0000_s1029" name="Document" r:id="rId4" imgW="6244188" imgH="7711440" progId="Word.Document.12">
                  <p:embed/>
                </p:oleObj>
              </mc:Choice>
              <mc:Fallback>
                <p:oleObj name="Document" r:id="rId4" imgW="6244188" imgH="7711440" progId="Word.Document.12">
                  <p:embed/>
                  <p:pic>
                    <p:nvPicPr>
                      <p:cNvPr id="0" name=""/>
                      <p:cNvPicPr/>
                      <p:nvPr/>
                    </p:nvPicPr>
                    <p:blipFill>
                      <a:blip r:embed="rId5"/>
                      <a:stretch>
                        <a:fillRect/>
                      </a:stretch>
                    </p:blipFill>
                    <p:spPr>
                      <a:xfrm>
                        <a:off x="179512" y="845423"/>
                        <a:ext cx="7416824" cy="6135789"/>
                      </a:xfrm>
                      <a:prstGeom prst="rect">
                        <a:avLst/>
                      </a:prstGeom>
                    </p:spPr>
                  </p:pic>
                </p:oleObj>
              </mc:Fallback>
            </mc:AlternateContent>
          </a:graphicData>
        </a:graphic>
      </p:graphicFrame>
      <p:sp>
        <p:nvSpPr>
          <p:cNvPr id="4" name="TextBox 3"/>
          <p:cNvSpPr txBox="1"/>
          <p:nvPr/>
        </p:nvSpPr>
        <p:spPr>
          <a:xfrm>
            <a:off x="179512" y="260648"/>
            <a:ext cx="7885199" cy="584775"/>
          </a:xfrm>
          <a:prstGeom prst="rect">
            <a:avLst/>
          </a:prstGeom>
          <a:noFill/>
        </p:spPr>
        <p:txBody>
          <a:bodyPr wrap="square" rtlCol="0">
            <a:spAutoFit/>
          </a:bodyPr>
          <a:lstStyle/>
          <a:p>
            <a:r>
              <a:rPr lang="sr-Latn-RS" sz="3200" b="1" dirty="0">
                <a:solidFill>
                  <a:schemeClr val="accent3">
                    <a:lumMod val="50000"/>
                  </a:schemeClr>
                </a:solidFill>
                <a:latin typeface="Myriad Pro"/>
              </a:rPr>
              <a:t>Special Mobility </a:t>
            </a:r>
            <a:r>
              <a:rPr lang="sr-Latn-RS" sz="3200" b="1" dirty="0" smtClean="0">
                <a:solidFill>
                  <a:schemeClr val="accent3">
                    <a:lumMod val="50000"/>
                  </a:schemeClr>
                </a:solidFill>
                <a:latin typeface="Myriad Pro"/>
              </a:rPr>
              <a:t>Strand - training</a:t>
            </a:r>
            <a:endParaRPr lang="sr-Latn-RS" sz="3200" b="1" dirty="0">
              <a:solidFill>
                <a:schemeClr val="accent3">
                  <a:lumMod val="50000"/>
                </a:schemeClr>
              </a:solidFill>
              <a:latin typeface="Myriad Pro"/>
            </a:endParaRPr>
          </a:p>
        </p:txBody>
      </p:sp>
    </p:spTree>
    <p:extLst>
      <p:ext uri="{BB962C8B-B14F-4D97-AF65-F5344CB8AC3E}">
        <p14:creationId xmlns:p14="http://schemas.microsoft.com/office/powerpoint/2010/main" val="136795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26646" y="1511854"/>
            <a:ext cx="2337842" cy="738664"/>
          </a:xfrm>
          <a:prstGeom prst="rect">
            <a:avLst/>
          </a:prstGeom>
        </p:spPr>
        <p:txBody>
          <a:bodyPr vert="horz" wrap="square" lIns="0" tIns="0" rIns="0" bIns="0" rtlCol="0">
            <a:spAutoFit/>
          </a:bodyPr>
          <a:lstStyle/>
          <a:p>
            <a:pPr marL="12700" marR="0" lvl="0" indent="0" algn="l" defTabSz="914400" rtl="0" eaLnBrk="1" fontAlgn="auto" latinLnBrk="0" hangingPunct="1">
              <a:lnSpc>
                <a:spcPct val="150000"/>
              </a:lnSpc>
              <a:spcBef>
                <a:spcPts val="0"/>
              </a:spcBef>
              <a:spcAft>
                <a:spcPts val="0"/>
              </a:spcAft>
              <a:buClrTx/>
              <a:buSzTx/>
              <a:buFontTx/>
              <a:buNone/>
              <a:tabLst/>
              <a:defRPr/>
            </a:pPr>
            <a:r>
              <a:rPr kumimoji="0" lang="en-GB" sz="1600" b="0" i="1" u="none" strike="noStrike" kern="1200" cap="none" spc="-5" normalizeH="0" baseline="0" noProof="0" dirty="0" smtClean="0">
                <a:ln>
                  <a:noFill/>
                </a:ln>
                <a:solidFill>
                  <a:prstClr val="black"/>
                </a:solidFill>
                <a:effectLst/>
                <a:uLnTx/>
                <a:uFillTx/>
                <a:latin typeface="basic title font"/>
                <a:ea typeface="+mn-ea"/>
                <a:cs typeface="basic title font"/>
              </a:rPr>
              <a:t>Date: </a:t>
            </a:r>
            <a:r>
              <a:rPr lang="en-US" sz="1600" i="1" spc="-5" dirty="0" smtClean="0">
                <a:solidFill>
                  <a:prstClr val="black"/>
                </a:solidFill>
                <a:latin typeface="basic title font"/>
                <a:cs typeface="basic title font"/>
              </a:rPr>
              <a:t>29</a:t>
            </a:r>
            <a:r>
              <a:rPr kumimoji="0" lang="en-US" sz="1600" b="0" i="1" u="none" strike="noStrike" kern="1200" cap="none" spc="-5" normalizeH="0" baseline="0" noProof="0" dirty="0" smtClean="0">
                <a:ln>
                  <a:noFill/>
                </a:ln>
                <a:solidFill>
                  <a:prstClr val="black"/>
                </a:solidFill>
                <a:effectLst/>
                <a:uLnTx/>
                <a:uFillTx/>
                <a:latin typeface="basic title font"/>
                <a:ea typeface="+mn-ea"/>
                <a:cs typeface="basic title font"/>
              </a:rPr>
              <a:t>-01-18</a:t>
            </a:r>
            <a:endParaRPr kumimoji="0" lang="x-none" sz="1600" b="0" i="1" u="none" strike="noStrike" kern="1200" cap="none" spc="-10" normalizeH="0" baseline="0" noProof="0" dirty="0" smtClean="0">
              <a:ln>
                <a:noFill/>
              </a:ln>
              <a:solidFill>
                <a:prstClr val="black"/>
              </a:solidFill>
              <a:effectLst/>
              <a:uLnTx/>
              <a:uFillTx/>
              <a:latin typeface="basic title font"/>
              <a:ea typeface="+mn-ea"/>
              <a:cs typeface="basic title font"/>
            </a:endParaRPr>
          </a:p>
          <a:p>
            <a:pPr marL="12700" marR="0" lvl="0" indent="0" algn="l" defTabSz="914400" rtl="0" eaLnBrk="1" fontAlgn="auto" latinLnBrk="0" hangingPunct="1">
              <a:lnSpc>
                <a:spcPct val="150000"/>
              </a:lnSpc>
              <a:spcBef>
                <a:spcPts val="0"/>
              </a:spcBef>
              <a:spcAft>
                <a:spcPts val="0"/>
              </a:spcAft>
              <a:buClrTx/>
              <a:buSzTx/>
              <a:buFontTx/>
              <a:buNone/>
              <a:tabLst/>
              <a:defRPr/>
            </a:pPr>
            <a:r>
              <a:rPr kumimoji="0" lang="en-GB" sz="1600" b="0" i="1" u="none" strike="noStrike" kern="1200" cap="none" spc="-5" normalizeH="0" baseline="0" noProof="0" dirty="0" smtClean="0">
                <a:ln>
                  <a:noFill/>
                </a:ln>
                <a:solidFill>
                  <a:prstClr val="black"/>
                </a:solidFill>
                <a:effectLst/>
                <a:uLnTx/>
                <a:uFillTx/>
                <a:latin typeface="basic title font"/>
                <a:ea typeface="+mn-ea"/>
                <a:cs typeface="basic title font"/>
              </a:rPr>
              <a:t>Place: </a:t>
            </a:r>
            <a:r>
              <a:rPr kumimoji="0" lang="en-GB" sz="1600" b="0" i="1" u="none" strike="noStrike" kern="1200" cap="none" spc="-5" normalizeH="0" baseline="0" noProof="0" dirty="0" err="1" smtClean="0">
                <a:ln>
                  <a:noFill/>
                </a:ln>
                <a:solidFill>
                  <a:prstClr val="black"/>
                </a:solidFill>
                <a:effectLst/>
                <a:uLnTx/>
                <a:uFillTx/>
                <a:latin typeface="basic title font"/>
                <a:ea typeface="+mn-ea"/>
                <a:cs typeface="basic title font"/>
              </a:rPr>
              <a:t>Zilnia</a:t>
            </a:r>
            <a:endParaRPr kumimoji="0" sz="1600" b="0" i="1" u="none" strike="noStrike" kern="1200" cap="none" spc="0" normalizeH="0" baseline="0" noProof="0" dirty="0">
              <a:ln>
                <a:noFill/>
              </a:ln>
              <a:solidFill>
                <a:prstClr val="black"/>
              </a:solidFill>
              <a:effectLst/>
              <a:uLnTx/>
              <a:uFillTx/>
              <a:latin typeface="basic title font"/>
              <a:ea typeface="+mn-ea"/>
              <a:cs typeface="basic title font"/>
            </a:endParaRPr>
          </a:p>
        </p:txBody>
      </p:sp>
      <p:sp>
        <p:nvSpPr>
          <p:cNvPr id="5" name="object 5"/>
          <p:cNvSpPr txBox="1"/>
          <p:nvPr/>
        </p:nvSpPr>
        <p:spPr>
          <a:xfrm>
            <a:off x="1559450" y="4509120"/>
            <a:ext cx="6022721" cy="923330"/>
          </a:xfrm>
          <a:prstGeom prst="rect">
            <a:avLst/>
          </a:prstGeom>
        </p:spPr>
        <p:txBody>
          <a:bodyPr vert="horz" wrap="square" lIns="0" tIns="0" rIns="0" b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i="1" dirty="0" smtClean="0">
                <a:solidFill>
                  <a:prstClr val="black"/>
                </a:solidFill>
                <a:latin typeface="Myriad Pro"/>
                <a:cs typeface="Myriad Pro"/>
              </a:rPr>
              <a:t>Technical University of Denmark (DTU)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prstClr val="black"/>
                </a:solidFill>
                <a:effectLst/>
                <a:uLnTx/>
                <a:uFillTx/>
                <a:latin typeface="Myriad Pro"/>
                <a:ea typeface="+mn-ea"/>
                <a:cs typeface="Myriad Pro"/>
              </a:rPr>
              <a:t>Department</a:t>
            </a:r>
            <a:r>
              <a:rPr kumimoji="0" lang="en-US" sz="2000" b="0" i="1" u="none" strike="noStrike" kern="1200" cap="none" spc="0" normalizeH="0" noProof="0" dirty="0" smtClean="0">
                <a:ln>
                  <a:noFill/>
                </a:ln>
                <a:solidFill>
                  <a:prstClr val="black"/>
                </a:solidFill>
                <a:effectLst/>
                <a:uLnTx/>
                <a:uFillTx/>
                <a:latin typeface="Myriad Pro"/>
                <a:ea typeface="+mn-ea"/>
                <a:cs typeface="Myriad Pro"/>
              </a:rPr>
              <a:t> of Civil Engineering (DTU-BYG)</a:t>
            </a:r>
            <a:endParaRPr kumimoji="0" lang="en-US" sz="2000" b="0" i="1" u="none" strike="noStrike" kern="1200" cap="none" spc="0" normalizeH="0" baseline="0" noProof="0" dirty="0" smtClean="0">
              <a:ln>
                <a:noFill/>
              </a:ln>
              <a:solidFill>
                <a:prstClr val="black"/>
              </a:solidFill>
              <a:effectLst/>
              <a:uLnTx/>
              <a:uFillTx/>
              <a:latin typeface="Myriad Pro"/>
              <a:ea typeface="+mn-ea"/>
              <a:cs typeface="Myriad Pro"/>
            </a:endParaRPr>
          </a:p>
        </p:txBody>
      </p:sp>
      <p:sp>
        <p:nvSpPr>
          <p:cNvPr id="10" name="Text Placeholder 9"/>
          <p:cNvSpPr>
            <a:spLocks noGrp="1"/>
          </p:cNvSpPr>
          <p:nvPr>
            <p:ph type="body" idx="1"/>
          </p:nvPr>
        </p:nvSpPr>
        <p:spPr>
          <a:xfrm>
            <a:off x="539552" y="2636912"/>
            <a:ext cx="8208912" cy="620311"/>
          </a:xfrm>
        </p:spPr>
        <p:txBody>
          <a:bodyPr/>
          <a:lstStyle/>
          <a:p>
            <a:pPr algn="ctr"/>
            <a:r>
              <a:rPr lang="en-US" sz="3600" b="1" i="0" dirty="0" smtClean="0">
                <a:solidFill>
                  <a:srgbClr val="000000"/>
                </a:solidFill>
                <a:latin typeface="Helvetica Neue"/>
                <a:cs typeface="Helvetica Neue"/>
              </a:rPr>
              <a:t>K</a:t>
            </a:r>
            <a:r>
              <a:rPr lang="en-US" sz="3600" b="1" i="0" dirty="0" smtClean="0">
                <a:solidFill>
                  <a:schemeClr val="bg1">
                    <a:lumMod val="50000"/>
                  </a:schemeClr>
                </a:solidFill>
                <a:latin typeface="Helvetica Neue"/>
                <a:cs typeface="Helvetica Neue"/>
              </a:rPr>
              <a:t>nowledge</a:t>
            </a:r>
            <a:r>
              <a:rPr lang="en-US" sz="3600" b="1" i="0" dirty="0" smtClean="0">
                <a:latin typeface="Helvetica Neue"/>
                <a:cs typeface="Helvetica Neue"/>
              </a:rPr>
              <a:t> </a:t>
            </a:r>
            <a:r>
              <a:rPr lang="en-US" sz="3600" b="1" i="0" dirty="0" err="1">
                <a:solidFill>
                  <a:schemeClr val="tx1"/>
                </a:solidFill>
                <a:latin typeface="Helvetica Neue"/>
                <a:cs typeface="Helvetica Neue"/>
              </a:rPr>
              <a:t>FO</a:t>
            </a:r>
            <a:r>
              <a:rPr lang="en-US" sz="3600" b="1" i="0" dirty="0" err="1">
                <a:solidFill>
                  <a:srgbClr val="7F7F7F"/>
                </a:solidFill>
                <a:latin typeface="Helvetica Neue"/>
                <a:cs typeface="Helvetica Neue"/>
              </a:rPr>
              <a:t>r</a:t>
            </a:r>
            <a:r>
              <a:rPr lang="en-US" sz="3600" b="1" i="0" dirty="0">
                <a:solidFill>
                  <a:srgbClr val="7F7F7F"/>
                </a:solidFill>
                <a:latin typeface="Helvetica Neue"/>
                <a:cs typeface="Helvetica Neue"/>
              </a:rPr>
              <a:t> </a:t>
            </a:r>
            <a:r>
              <a:rPr lang="en-US" sz="3600" b="1" i="0" dirty="0">
                <a:solidFill>
                  <a:srgbClr val="000000"/>
                </a:solidFill>
                <a:latin typeface="Helvetica Neue"/>
                <a:cs typeface="Helvetica Neue"/>
              </a:rPr>
              <a:t>R</a:t>
            </a:r>
            <a:r>
              <a:rPr lang="en-US" sz="3600" b="1" i="0" dirty="0">
                <a:solidFill>
                  <a:srgbClr val="7F7F7F"/>
                </a:solidFill>
                <a:latin typeface="Helvetica Neue"/>
                <a:cs typeface="Helvetica Neue"/>
              </a:rPr>
              <a:t>esilient</a:t>
            </a:r>
            <a:r>
              <a:rPr lang="en-US" sz="3600" b="1" i="0" dirty="0">
                <a:latin typeface="Helvetica Neue"/>
                <a:cs typeface="Helvetica Neue"/>
              </a:rPr>
              <a:t> </a:t>
            </a:r>
            <a:r>
              <a:rPr lang="en-US" sz="3600" b="1" i="0" dirty="0" err="1" smtClean="0">
                <a:solidFill>
                  <a:srgbClr val="7F7F7F"/>
                </a:solidFill>
                <a:latin typeface="Helvetica Neue"/>
                <a:cs typeface="Helvetica Neue"/>
              </a:rPr>
              <a:t>so</a:t>
            </a:r>
            <a:r>
              <a:rPr lang="en-US" sz="3600" b="1" i="0" dirty="0" err="1" smtClean="0">
                <a:solidFill>
                  <a:srgbClr val="000000"/>
                </a:solidFill>
                <a:latin typeface="Helvetica Neue"/>
                <a:cs typeface="Helvetica Neue"/>
              </a:rPr>
              <a:t>C</a:t>
            </a:r>
            <a:r>
              <a:rPr lang="en-US" sz="3600" b="1" i="0" dirty="0" err="1" smtClean="0">
                <a:solidFill>
                  <a:srgbClr val="7F7F7F"/>
                </a:solidFill>
                <a:latin typeface="Helvetica Neue"/>
                <a:cs typeface="Helvetica Neue"/>
              </a:rPr>
              <a:t>i</a:t>
            </a:r>
            <a:r>
              <a:rPr lang="en-US" sz="3600" b="1" i="0" dirty="0" err="1" smtClean="0">
                <a:solidFill>
                  <a:srgbClr val="000000"/>
                </a:solidFill>
                <a:latin typeface="Helvetica Neue"/>
                <a:cs typeface="Helvetica Neue"/>
              </a:rPr>
              <a:t>E</a:t>
            </a:r>
            <a:r>
              <a:rPr lang="en-US" sz="3600" b="1" i="0" dirty="0" err="1" smtClean="0">
                <a:solidFill>
                  <a:srgbClr val="7F7F7F"/>
                </a:solidFill>
                <a:latin typeface="Helvetica Neue"/>
                <a:cs typeface="Helvetica Neue"/>
              </a:rPr>
              <a:t>ty</a:t>
            </a:r>
            <a:endParaRPr lang="en-US" sz="3600" b="1" i="0" dirty="0">
              <a:solidFill>
                <a:srgbClr val="7F7F7F"/>
              </a:solidFill>
              <a:latin typeface="Helvetica Neue"/>
              <a:cs typeface="Helvetica Neue"/>
            </a:endParaRPr>
          </a:p>
        </p:txBody>
      </p:sp>
      <p:sp>
        <p:nvSpPr>
          <p:cNvPr id="3" name="TextBox 2"/>
          <p:cNvSpPr txBox="1"/>
          <p:nvPr/>
        </p:nvSpPr>
        <p:spPr>
          <a:xfrm>
            <a:off x="2316615" y="3759423"/>
            <a:ext cx="4487633" cy="461665"/>
          </a:xfrm>
          <a:prstGeom prst="rect">
            <a:avLst/>
          </a:prstGeom>
          <a:noFill/>
        </p:spPr>
        <p:txBody>
          <a:bodyPr wrap="square" rtlCol="0">
            <a:spAutoFit/>
          </a:bodyPr>
          <a:lstStyle/>
          <a:p>
            <a:pPr lvl="0" algn="ctr"/>
            <a:r>
              <a:rPr lang="en-US" sz="2400" b="1" dirty="0" smtClean="0">
                <a:solidFill>
                  <a:prstClr val="black"/>
                </a:solidFill>
                <a:latin typeface="Myriad Pro"/>
              </a:rPr>
              <a:t>SMS Training Visit to DTU</a:t>
            </a:r>
            <a:endParaRPr lang="en-US" sz="2400" b="1" dirty="0">
              <a:solidFill>
                <a:prstClr val="black"/>
              </a:solidFill>
              <a:latin typeface="Myriad Pro"/>
            </a:endParaRPr>
          </a:p>
        </p:txBody>
      </p:sp>
      <p:pic>
        <p:nvPicPr>
          <p:cNvPr id="13" name="Picture 12"/>
          <p:cNvPicPr>
            <a:picLocks noChangeAspect="1"/>
          </p:cNvPicPr>
          <p:nvPr/>
        </p:nvPicPr>
        <p:blipFill>
          <a:blip r:embed="rId3" cstate="print"/>
          <a:stretch>
            <a:fillRect/>
          </a:stretch>
        </p:blipFill>
        <p:spPr>
          <a:xfrm>
            <a:off x="6828271" y="6175032"/>
            <a:ext cx="2271268" cy="647700"/>
          </a:xfrm>
          <a:prstGeom prst="rect">
            <a:avLst/>
          </a:prstGeom>
        </p:spPr>
      </p:pic>
      <p:pic>
        <p:nvPicPr>
          <p:cNvPr id="14" name="Picture 13"/>
          <p:cNvPicPr>
            <a:picLocks noChangeAspect="1"/>
          </p:cNvPicPr>
          <p:nvPr/>
        </p:nvPicPr>
        <p:blipFill>
          <a:blip r:embed="rId4"/>
          <a:stretch>
            <a:fillRect/>
          </a:stretch>
        </p:blipFill>
        <p:spPr>
          <a:xfrm>
            <a:off x="91209" y="6214444"/>
            <a:ext cx="2680591" cy="608288"/>
          </a:xfrm>
          <a:prstGeom prst="rect">
            <a:avLst/>
          </a:prstGeom>
        </p:spPr>
      </p:pic>
    </p:spTree>
    <p:extLst>
      <p:ext uri="{BB962C8B-B14F-4D97-AF65-F5344CB8AC3E}">
        <p14:creationId xmlns:p14="http://schemas.microsoft.com/office/powerpoint/2010/main" val="541601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6765228" y="6165676"/>
            <a:ext cx="2271268" cy="647700"/>
          </a:xfrm>
          <a:prstGeom prst="rect">
            <a:avLst/>
          </a:prstGeom>
        </p:spPr>
      </p:pic>
      <p:sp>
        <p:nvSpPr>
          <p:cNvPr id="5" name="Rectangle 4"/>
          <p:cNvSpPr/>
          <p:nvPr/>
        </p:nvSpPr>
        <p:spPr>
          <a:xfrm>
            <a:off x="2267744" y="796642"/>
            <a:ext cx="4541884" cy="400110"/>
          </a:xfrm>
          <a:prstGeom prst="rect">
            <a:avLst/>
          </a:prstGeom>
        </p:spPr>
        <p:txBody>
          <a:bodyPr wrap="none">
            <a:spAutoFit/>
          </a:bodyPr>
          <a:lstStyle/>
          <a:p>
            <a:r>
              <a:rPr lang="da-DK" sz="2000" i="1" dirty="0" smtClean="0">
                <a:solidFill>
                  <a:srgbClr val="607731"/>
                </a:solidFill>
                <a:effectLst>
                  <a:outerShdw blurRad="38100" dist="38100" dir="2700000" algn="tl">
                    <a:srgbClr val="000000">
                      <a:alpha val="43137"/>
                    </a:srgbClr>
                  </a:outerShdw>
                </a:effectLst>
                <a:latin typeface="Myriad Pro"/>
                <a:cs typeface="Myriad Pro"/>
              </a:rPr>
              <a:t>TIME FRAME AND MAIN ACTIVITIES</a:t>
            </a:r>
            <a:endParaRPr lang="da-DK" sz="2000" i="1" dirty="0">
              <a:solidFill>
                <a:srgbClr val="607731"/>
              </a:solidFill>
              <a:effectLst>
                <a:outerShdw blurRad="38100" dist="38100" dir="2700000" algn="tl">
                  <a:srgbClr val="000000">
                    <a:alpha val="43137"/>
                  </a:srgbClr>
                </a:outerShdw>
              </a:effectLst>
              <a:latin typeface="Myriad Pro"/>
              <a:cs typeface="Myriad Pro"/>
            </a:endParaRPr>
          </a:p>
        </p:txBody>
      </p:sp>
      <p:pic>
        <p:nvPicPr>
          <p:cNvPr id="11" name="Picture 10"/>
          <p:cNvPicPr>
            <a:picLocks noChangeAspect="1"/>
          </p:cNvPicPr>
          <p:nvPr/>
        </p:nvPicPr>
        <p:blipFill>
          <a:blip r:embed="rId3"/>
          <a:stretch>
            <a:fillRect/>
          </a:stretch>
        </p:blipFill>
        <p:spPr>
          <a:xfrm>
            <a:off x="91209" y="6196123"/>
            <a:ext cx="2680591" cy="608288"/>
          </a:xfrm>
          <a:prstGeom prst="rect">
            <a:avLst/>
          </a:prstGeom>
        </p:spPr>
      </p:pic>
      <p:sp>
        <p:nvSpPr>
          <p:cNvPr id="6" name="Rectangle 5"/>
          <p:cNvSpPr/>
          <p:nvPr/>
        </p:nvSpPr>
        <p:spPr>
          <a:xfrm>
            <a:off x="91209" y="1628800"/>
            <a:ext cx="9052791" cy="371640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1163638" algn="l"/>
              </a:tabLst>
              <a:defRPr/>
            </a:pPr>
            <a:r>
              <a:rPr lang="en-US" sz="2000" u="sng" dirty="0" smtClean="0">
                <a:solidFill>
                  <a:srgbClr val="607731"/>
                </a:solidFill>
                <a:effectLst>
                  <a:outerShdw blurRad="38100" dist="38100" dir="2700000" algn="tl">
                    <a:srgbClr val="000000">
                      <a:alpha val="43137"/>
                    </a:srgbClr>
                  </a:outerShdw>
                </a:effectLst>
                <a:latin typeface="Myriad Pro"/>
                <a:cs typeface="Myriad Pro"/>
              </a:rPr>
              <a:t>1</a:t>
            </a:r>
            <a:r>
              <a:rPr lang="en-US" sz="2000" u="sng" baseline="30000" dirty="0" smtClean="0">
                <a:solidFill>
                  <a:srgbClr val="607731"/>
                </a:solidFill>
                <a:effectLst>
                  <a:outerShdw blurRad="38100" dist="38100" dir="2700000" algn="tl">
                    <a:srgbClr val="000000">
                      <a:alpha val="43137"/>
                    </a:srgbClr>
                  </a:outerShdw>
                </a:effectLst>
                <a:latin typeface="Myriad Pro"/>
                <a:cs typeface="Myriad Pro"/>
              </a:rPr>
              <a:t>st</a:t>
            </a:r>
            <a:r>
              <a:rPr lang="en-US" sz="2000" u="sng" dirty="0" smtClean="0">
                <a:solidFill>
                  <a:srgbClr val="607731"/>
                </a:solidFill>
                <a:effectLst>
                  <a:outerShdw blurRad="38100" dist="38100" dir="2700000" algn="tl">
                    <a:srgbClr val="000000">
                      <a:alpha val="43137"/>
                    </a:srgbClr>
                  </a:outerShdw>
                </a:effectLst>
                <a:latin typeface="Myriad Pro"/>
                <a:cs typeface="Myriad Pro"/>
              </a:rPr>
              <a:t> week</a:t>
            </a:r>
            <a:r>
              <a:rPr lang="en-US" sz="2000" dirty="0" smtClean="0">
                <a:solidFill>
                  <a:srgbClr val="607731"/>
                </a:solidFill>
                <a:effectLst>
                  <a:outerShdw blurRad="38100" dist="38100" dir="2700000" algn="tl">
                    <a:srgbClr val="000000">
                      <a:alpha val="43137"/>
                    </a:srgbClr>
                  </a:outerShdw>
                </a:effectLst>
                <a:latin typeface="Myriad Pro"/>
                <a:cs typeface="Myriad Pro"/>
              </a:rPr>
              <a:t>:	Monday 12 March </a:t>
            </a:r>
            <a:r>
              <a:rPr lang="x-none" sz="2000" dirty="0" smtClean="0">
                <a:solidFill>
                  <a:srgbClr val="607731"/>
                </a:solidFill>
                <a:effectLst>
                  <a:outerShdw blurRad="38100" dist="38100" dir="2700000" algn="tl">
                    <a:srgbClr val="000000">
                      <a:alpha val="43137"/>
                    </a:srgbClr>
                  </a:outerShdw>
                </a:effectLst>
                <a:latin typeface="Myriad Pro"/>
                <a:cs typeface="Myriad Pro"/>
              </a:rPr>
              <a:t>–</a:t>
            </a:r>
            <a:r>
              <a:rPr lang="en-US" sz="2000" dirty="0" smtClean="0">
                <a:solidFill>
                  <a:srgbClr val="607731"/>
                </a:solidFill>
                <a:effectLst>
                  <a:outerShdw blurRad="38100" dist="38100" dir="2700000" algn="tl">
                    <a:srgbClr val="000000">
                      <a:alpha val="43137"/>
                    </a:srgbClr>
                  </a:outerShdw>
                </a:effectLst>
                <a:latin typeface="Myriad Pro"/>
                <a:cs typeface="Myriad Pro"/>
              </a:rPr>
              <a:t> Friday 16 March (</a:t>
            </a:r>
            <a:r>
              <a:rPr lang="en-US" sz="2000" i="1" u="sng" dirty="0" smtClean="0">
                <a:solidFill>
                  <a:srgbClr val="607731"/>
                </a:solidFill>
                <a:effectLst>
                  <a:outerShdw blurRad="38100" dist="38100" dir="2700000" algn="tl">
                    <a:srgbClr val="000000">
                      <a:alpha val="43137"/>
                    </a:srgbClr>
                  </a:outerShdw>
                </a:effectLst>
                <a:latin typeface="Myriad Pro"/>
                <a:cs typeface="Myriad Pro"/>
              </a:rPr>
              <a:t>WEEK 11</a:t>
            </a:r>
            <a:r>
              <a:rPr lang="en-US" sz="2000" dirty="0" smtClean="0">
                <a:solidFill>
                  <a:srgbClr val="607731"/>
                </a:solidFill>
                <a:effectLst>
                  <a:outerShdw blurRad="38100" dist="38100" dir="2700000" algn="tl">
                    <a:srgbClr val="000000">
                      <a:alpha val="43137"/>
                    </a:srgbClr>
                  </a:outerShdw>
                </a:effectLst>
                <a:latin typeface="Myriad Pro"/>
                <a:cs typeface="Myriad Pro"/>
              </a:rPr>
              <a:t>)</a:t>
            </a:r>
          </a:p>
          <a:p>
            <a:pPr marL="1163638" marR="0" lvl="0" indent="-260350" algn="l" defTabSz="914400" rtl="0" eaLnBrk="1" fontAlgn="auto" latinLnBrk="0" hangingPunct="1">
              <a:lnSpc>
                <a:spcPct val="150000"/>
              </a:lnSpc>
              <a:spcBef>
                <a:spcPts val="0"/>
              </a:spcBef>
              <a:spcAft>
                <a:spcPts val="0"/>
              </a:spcAft>
              <a:buClrTx/>
              <a:buSzTx/>
              <a:buFont typeface="Arial" panose="020B0604020202020204" pitchFamily="34" charset="0"/>
              <a:buChar char="•"/>
              <a:tabLst>
                <a:tab pos="1163638" algn="l"/>
              </a:tabLst>
              <a:defRPr/>
            </a:pPr>
            <a:r>
              <a:rPr lang="en-US" dirty="0" smtClean="0">
                <a:solidFill>
                  <a:prstClr val="black"/>
                </a:solidFill>
                <a:latin typeface="Myriad Pro"/>
                <a:cs typeface="Myriad Pro"/>
              </a:rPr>
              <a:t>Fire Lab: preparation of experiments for teaching activities</a:t>
            </a:r>
          </a:p>
          <a:p>
            <a:pPr marL="1163638" marR="0" lvl="0" indent="-260350" algn="l" defTabSz="914400" rtl="0" eaLnBrk="1" fontAlgn="auto" latinLnBrk="0" hangingPunct="1">
              <a:lnSpc>
                <a:spcPct val="150000"/>
              </a:lnSpc>
              <a:spcBef>
                <a:spcPts val="0"/>
              </a:spcBef>
              <a:spcAft>
                <a:spcPts val="0"/>
              </a:spcAft>
              <a:buClrTx/>
              <a:buSzTx/>
              <a:buFont typeface="Arial" panose="020B0604020202020204" pitchFamily="34" charset="0"/>
              <a:buChar char="•"/>
              <a:tabLst>
                <a:tab pos="1163638" algn="l"/>
              </a:tabLst>
              <a:defRPr/>
            </a:pPr>
            <a:r>
              <a:rPr kumimoji="0" lang="en-US" b="0" u="none" strike="noStrike" kern="1200" cap="none" spc="0" normalizeH="0" baseline="0" noProof="0" dirty="0" smtClean="0">
                <a:ln>
                  <a:noFill/>
                </a:ln>
                <a:solidFill>
                  <a:prstClr val="black"/>
                </a:solidFill>
                <a:effectLst/>
                <a:uLnTx/>
                <a:uFillTx/>
                <a:latin typeface="Myriad Pro"/>
                <a:cs typeface="Myriad Pro"/>
              </a:rPr>
              <a:t>MSc Education:</a:t>
            </a:r>
            <a:r>
              <a:rPr kumimoji="0" lang="en-US" b="0" u="none" strike="noStrike" kern="1200" cap="none" spc="0" normalizeH="0" noProof="0" dirty="0" smtClean="0">
                <a:ln>
                  <a:noFill/>
                </a:ln>
                <a:solidFill>
                  <a:prstClr val="black"/>
                </a:solidFill>
                <a:effectLst/>
                <a:uLnTx/>
                <a:uFillTx/>
                <a:latin typeface="Myriad Pro"/>
                <a:cs typeface="Myriad Pro"/>
              </a:rPr>
              <a:t> Fire Dynamics on Friday 16 March (8-12)</a:t>
            </a:r>
          </a:p>
          <a:p>
            <a:pPr marL="1163638" marR="0" lvl="0" indent="-260350" algn="l" defTabSz="914400" rtl="0" eaLnBrk="1" fontAlgn="auto" latinLnBrk="0" hangingPunct="1">
              <a:lnSpc>
                <a:spcPct val="150000"/>
              </a:lnSpc>
              <a:spcBef>
                <a:spcPts val="0"/>
              </a:spcBef>
              <a:spcAft>
                <a:spcPts val="0"/>
              </a:spcAft>
              <a:buClrTx/>
              <a:buSzTx/>
              <a:buFont typeface="Arial" panose="020B0604020202020204" pitchFamily="34" charset="0"/>
              <a:buChar char="•"/>
              <a:tabLst>
                <a:tab pos="1163638" algn="l"/>
              </a:tabLst>
              <a:defRPr/>
            </a:pPr>
            <a:r>
              <a:rPr lang="en-US" baseline="0" dirty="0" smtClean="0">
                <a:solidFill>
                  <a:prstClr val="black"/>
                </a:solidFill>
                <a:latin typeface="Myriad Pro"/>
                <a:cs typeface="Myriad Pro"/>
              </a:rPr>
              <a:t>Pedagogical seminar and other seminar related to teaching</a:t>
            </a:r>
            <a:endParaRPr kumimoji="0" lang="en-US" b="0" u="none" strike="noStrike" kern="1200" cap="none" spc="0" normalizeH="0" baseline="0" noProof="0" dirty="0">
              <a:ln>
                <a:noFill/>
              </a:ln>
              <a:solidFill>
                <a:prstClr val="black"/>
              </a:solidFill>
              <a:effectLst/>
              <a:uLnTx/>
              <a:uFillTx/>
              <a:latin typeface="Myriad Pro"/>
              <a:cs typeface="Myriad Pro"/>
            </a:endParaRPr>
          </a:p>
          <a:p>
            <a:pPr marL="0" marR="0" lvl="0" indent="0" algn="l" defTabSz="914400" rtl="0" eaLnBrk="1" fontAlgn="auto" latinLnBrk="0" hangingPunct="1">
              <a:lnSpc>
                <a:spcPct val="150000"/>
              </a:lnSpc>
              <a:spcBef>
                <a:spcPts val="0"/>
              </a:spcBef>
              <a:spcAft>
                <a:spcPts val="0"/>
              </a:spcAft>
              <a:buClrTx/>
              <a:buSzTx/>
              <a:buFontTx/>
              <a:buNone/>
              <a:tabLst>
                <a:tab pos="1163638" algn="l"/>
              </a:tabLst>
              <a:defRPr/>
            </a:pPr>
            <a:endParaRPr lang="en-US" sz="900" dirty="0" smtClean="0">
              <a:solidFill>
                <a:prstClr val="black"/>
              </a:solidFill>
              <a:latin typeface="Myriad Pro"/>
              <a:cs typeface="Myriad Pro"/>
            </a:endParaRPr>
          </a:p>
          <a:p>
            <a:pPr marL="0" marR="0" lvl="0" indent="0" algn="l" defTabSz="914400" rtl="0" eaLnBrk="1" fontAlgn="auto" latinLnBrk="0" hangingPunct="1">
              <a:lnSpc>
                <a:spcPct val="150000"/>
              </a:lnSpc>
              <a:spcBef>
                <a:spcPts val="0"/>
              </a:spcBef>
              <a:spcAft>
                <a:spcPts val="0"/>
              </a:spcAft>
              <a:buClrTx/>
              <a:buSzTx/>
              <a:buFontTx/>
              <a:buNone/>
              <a:tabLst>
                <a:tab pos="1163638" algn="l"/>
              </a:tabLst>
              <a:defRPr/>
            </a:pPr>
            <a:r>
              <a:rPr kumimoji="0" lang="en-US" sz="2000" u="sng"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2</a:t>
            </a:r>
            <a:r>
              <a:rPr kumimoji="0" lang="en-US" sz="2000" u="sng" strike="noStrike" kern="1200" cap="none" spc="0" normalizeH="0" baseline="3000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nd</a:t>
            </a:r>
            <a:r>
              <a:rPr kumimoji="0" lang="en-US" sz="2000" u="sng"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 week</a:t>
            </a:r>
            <a:r>
              <a:rPr kumimoji="0" lang="en-US" sz="2000" u="none"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	Monday 19 March </a:t>
            </a:r>
            <a:r>
              <a:rPr kumimoji="0" lang="x-none" sz="2000" u="none"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a:t>
            </a:r>
            <a:r>
              <a:rPr kumimoji="0" lang="en-US" sz="2000" u="none"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 Friday 23 March (</a:t>
            </a:r>
            <a:r>
              <a:rPr kumimoji="0" lang="en-US" sz="2000" i="1" u="sng"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WEEK</a:t>
            </a:r>
            <a:r>
              <a:rPr kumimoji="0" lang="en-US" sz="2000" i="1" u="sng" strike="noStrike" kern="1200" cap="none" spc="0" normalizeH="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 12</a:t>
            </a:r>
            <a:r>
              <a:rPr kumimoji="0" lang="en-US" sz="2000" u="none" strike="noStrike" kern="1200" cap="none" spc="0" normalizeH="0" noProof="0" dirty="0" smtClean="0">
                <a:ln>
                  <a:noFill/>
                </a:ln>
                <a:solidFill>
                  <a:srgbClr val="607731"/>
                </a:solidFill>
                <a:effectLst>
                  <a:outerShdw blurRad="38100" dist="38100" dir="2700000" algn="tl">
                    <a:srgbClr val="000000">
                      <a:alpha val="43137"/>
                    </a:srgbClr>
                  </a:outerShdw>
                </a:effectLst>
                <a:uLnTx/>
                <a:uFillTx/>
                <a:latin typeface="Myriad Pro"/>
                <a:cs typeface="Myriad Pro"/>
              </a:rPr>
              <a:t>)</a:t>
            </a:r>
          </a:p>
          <a:p>
            <a:pPr marL="1163638" indent="-260350">
              <a:lnSpc>
                <a:spcPct val="150000"/>
              </a:lnSpc>
              <a:buFont typeface="Arial" panose="020B0604020202020204" pitchFamily="34" charset="0"/>
              <a:buChar char="•"/>
              <a:tabLst>
                <a:tab pos="1163638" algn="l"/>
              </a:tabLst>
              <a:defRPr/>
            </a:pPr>
            <a:r>
              <a:rPr lang="en-US" dirty="0" err="1">
                <a:solidFill>
                  <a:prstClr val="black"/>
                </a:solidFill>
                <a:latin typeface="Myriad Pro"/>
                <a:cs typeface="Myriad Pro"/>
              </a:rPr>
              <a:t>MiB</a:t>
            </a:r>
            <a:r>
              <a:rPr lang="en-US" dirty="0">
                <a:solidFill>
                  <a:prstClr val="black"/>
                </a:solidFill>
                <a:latin typeface="Myriad Pro"/>
                <a:cs typeface="Myriad Pro"/>
              </a:rPr>
              <a:t> </a:t>
            </a:r>
            <a:r>
              <a:rPr lang="en-US" dirty="0" smtClean="0">
                <a:solidFill>
                  <a:prstClr val="black"/>
                </a:solidFill>
                <a:latin typeface="Myriad Pro"/>
                <a:cs typeface="Myriad Pro"/>
              </a:rPr>
              <a:t>Education:	11B05 Fire Risk Management on Mon 19 and Tue 20 March</a:t>
            </a:r>
          </a:p>
          <a:p>
            <a:pPr marL="1163638" indent="-260350">
              <a:lnSpc>
                <a:spcPct val="150000"/>
              </a:lnSpc>
              <a:buFont typeface="Arial" panose="020B0604020202020204" pitchFamily="34" charset="0"/>
              <a:buChar char="•"/>
              <a:tabLst>
                <a:tab pos="1163638" algn="l"/>
              </a:tabLst>
              <a:defRPr/>
            </a:pPr>
            <a:r>
              <a:rPr lang="en-US" dirty="0" err="1">
                <a:solidFill>
                  <a:prstClr val="black"/>
                </a:solidFill>
                <a:latin typeface="Myriad Pro"/>
                <a:cs typeface="Myriad Pro"/>
              </a:rPr>
              <a:t>MiB</a:t>
            </a:r>
            <a:r>
              <a:rPr lang="en-US" dirty="0">
                <a:solidFill>
                  <a:prstClr val="black"/>
                </a:solidFill>
                <a:latin typeface="Myriad Pro"/>
                <a:cs typeface="Myriad Pro"/>
              </a:rPr>
              <a:t> </a:t>
            </a:r>
            <a:r>
              <a:rPr lang="en-US" dirty="0" smtClean="0">
                <a:solidFill>
                  <a:prstClr val="black"/>
                </a:solidFill>
                <a:latin typeface="Myriad Pro"/>
                <a:cs typeface="Myriad Pro"/>
              </a:rPr>
              <a:t>Education: </a:t>
            </a:r>
            <a:r>
              <a:rPr lang="en-US" dirty="0">
                <a:latin typeface="Myriad Pro"/>
                <a:cs typeface="Myriad Pro"/>
              </a:rPr>
              <a:t>11B27 Complex buildings </a:t>
            </a:r>
            <a:r>
              <a:rPr lang="en-US" dirty="0" smtClean="0">
                <a:latin typeface="Myriad Pro"/>
                <a:cs typeface="Myriad Pro"/>
              </a:rPr>
              <a:t>on Thu 22 and Fri 23 March</a:t>
            </a:r>
            <a:r>
              <a:rPr lang="en-US" sz="1600" dirty="0" smtClean="0">
                <a:solidFill>
                  <a:prstClr val="black"/>
                </a:solidFill>
              </a:rPr>
              <a:t> </a:t>
            </a:r>
            <a:endParaRPr lang="en-US" dirty="0">
              <a:solidFill>
                <a:prstClr val="black"/>
              </a:solidFill>
              <a:latin typeface="Myriad Pro"/>
              <a:cs typeface="Myriad Pro"/>
            </a:endParaRPr>
          </a:p>
          <a:p>
            <a:pPr marL="1163638" indent="-260350">
              <a:lnSpc>
                <a:spcPct val="150000"/>
              </a:lnSpc>
              <a:buFont typeface="Arial" panose="020B0604020202020204" pitchFamily="34" charset="0"/>
              <a:buChar char="•"/>
              <a:tabLst>
                <a:tab pos="1163638" algn="l"/>
              </a:tabLst>
              <a:defRPr/>
            </a:pPr>
            <a:r>
              <a:rPr lang="en-US" dirty="0" smtClean="0">
                <a:solidFill>
                  <a:prstClr val="black"/>
                </a:solidFill>
                <a:latin typeface="Myriad Pro"/>
                <a:cs typeface="Myriad Pro"/>
              </a:rPr>
              <a:t>MSc </a:t>
            </a:r>
            <a:r>
              <a:rPr lang="en-US" dirty="0">
                <a:solidFill>
                  <a:prstClr val="black"/>
                </a:solidFill>
                <a:latin typeface="Myriad Pro"/>
                <a:cs typeface="Myriad Pro"/>
              </a:rPr>
              <a:t>Education: Fire Dynamics on </a:t>
            </a:r>
            <a:r>
              <a:rPr lang="en-US" dirty="0" smtClean="0">
                <a:solidFill>
                  <a:prstClr val="black"/>
                </a:solidFill>
                <a:latin typeface="Myriad Pro"/>
                <a:cs typeface="Myriad Pro"/>
              </a:rPr>
              <a:t>Friday 23 March</a:t>
            </a:r>
            <a:endParaRPr lang="en-US" dirty="0">
              <a:solidFill>
                <a:prstClr val="black"/>
              </a:solidFill>
              <a:latin typeface="Myriad Pro"/>
              <a:cs typeface="Myriad Pro"/>
            </a:endParaRPr>
          </a:p>
        </p:txBody>
      </p:sp>
      <p:sp>
        <p:nvSpPr>
          <p:cNvPr id="2" name="TextBox 1"/>
          <p:cNvSpPr txBox="1"/>
          <p:nvPr/>
        </p:nvSpPr>
        <p:spPr>
          <a:xfrm>
            <a:off x="1473870" y="5662414"/>
            <a:ext cx="6562031" cy="400110"/>
          </a:xfrm>
          <a:prstGeom prst="rect">
            <a:avLst/>
          </a:prstGeom>
          <a:noFill/>
          <a:ln>
            <a:solidFill>
              <a:srgbClr val="607731"/>
            </a:solidFill>
          </a:ln>
        </p:spPr>
        <p:txBody>
          <a:bodyPr wrap="square" rtlCol="0">
            <a:spAutoFit/>
          </a:bodyPr>
          <a:lstStyle/>
          <a:p>
            <a:pPr algn="ctr"/>
            <a:r>
              <a:rPr lang="da-DK" sz="2000" i="1" dirty="0" smtClean="0">
                <a:solidFill>
                  <a:srgbClr val="607731"/>
                </a:solidFill>
                <a:effectLst>
                  <a:outerShdw blurRad="38100" dist="38100" dir="2700000" algn="tl">
                    <a:srgbClr val="000000">
                      <a:alpha val="43137"/>
                    </a:srgbClr>
                  </a:outerShdw>
                </a:effectLst>
              </a:rPr>
              <a:t>OBS: This is a tentative plan and </a:t>
            </a:r>
            <a:r>
              <a:rPr lang="da-DK" sz="2000" i="1" dirty="0" err="1" smtClean="0">
                <a:solidFill>
                  <a:srgbClr val="607731"/>
                </a:solidFill>
                <a:effectLst>
                  <a:outerShdw blurRad="38100" dist="38100" dir="2700000" algn="tl">
                    <a:srgbClr val="000000">
                      <a:alpha val="43137"/>
                    </a:srgbClr>
                  </a:outerShdw>
                </a:effectLst>
              </a:rPr>
              <a:t>can</a:t>
            </a:r>
            <a:r>
              <a:rPr lang="da-DK" sz="2000" i="1" dirty="0" smtClean="0">
                <a:solidFill>
                  <a:srgbClr val="607731"/>
                </a:solidFill>
                <a:effectLst>
                  <a:outerShdw blurRad="38100" dist="38100" dir="2700000" algn="tl">
                    <a:srgbClr val="000000">
                      <a:alpha val="43137"/>
                    </a:srgbClr>
                  </a:outerShdw>
                </a:effectLst>
              </a:rPr>
              <a:t> </a:t>
            </a:r>
            <a:r>
              <a:rPr lang="da-DK" sz="2000" i="1" dirty="0" err="1" smtClean="0">
                <a:solidFill>
                  <a:srgbClr val="607731"/>
                </a:solidFill>
                <a:effectLst>
                  <a:outerShdw blurRad="38100" dist="38100" dir="2700000" algn="tl">
                    <a:srgbClr val="000000">
                      <a:alpha val="43137"/>
                    </a:srgbClr>
                  </a:outerShdw>
                </a:effectLst>
              </a:rPr>
              <a:t>be</a:t>
            </a:r>
            <a:r>
              <a:rPr lang="da-DK" sz="2000" i="1" dirty="0" smtClean="0">
                <a:solidFill>
                  <a:srgbClr val="607731"/>
                </a:solidFill>
                <a:effectLst>
                  <a:outerShdw blurRad="38100" dist="38100" dir="2700000" algn="tl">
                    <a:srgbClr val="000000">
                      <a:alpha val="43137"/>
                    </a:srgbClr>
                  </a:outerShdw>
                </a:effectLst>
              </a:rPr>
              <a:t> </a:t>
            </a:r>
            <a:r>
              <a:rPr lang="da-DK" sz="2000" i="1" dirty="0" err="1" smtClean="0">
                <a:solidFill>
                  <a:srgbClr val="607731"/>
                </a:solidFill>
                <a:effectLst>
                  <a:outerShdw blurRad="38100" dist="38100" dir="2700000" algn="tl">
                    <a:srgbClr val="000000">
                      <a:alpha val="43137"/>
                    </a:srgbClr>
                  </a:outerShdw>
                </a:effectLst>
              </a:rPr>
              <a:t>subjected</a:t>
            </a:r>
            <a:r>
              <a:rPr lang="da-DK" sz="2000" i="1" dirty="0" smtClean="0">
                <a:solidFill>
                  <a:srgbClr val="607731"/>
                </a:solidFill>
                <a:effectLst>
                  <a:outerShdw blurRad="38100" dist="38100" dir="2700000" algn="tl">
                    <a:srgbClr val="000000">
                      <a:alpha val="43137"/>
                    </a:srgbClr>
                  </a:outerShdw>
                </a:effectLst>
              </a:rPr>
              <a:t> to </a:t>
            </a:r>
            <a:r>
              <a:rPr lang="da-DK" sz="2000" i="1" dirty="0" err="1" smtClean="0">
                <a:solidFill>
                  <a:srgbClr val="607731"/>
                </a:solidFill>
                <a:effectLst>
                  <a:outerShdw blurRad="38100" dist="38100" dir="2700000" algn="tl">
                    <a:srgbClr val="000000">
                      <a:alpha val="43137"/>
                    </a:srgbClr>
                  </a:outerShdw>
                </a:effectLst>
              </a:rPr>
              <a:t>changes</a:t>
            </a:r>
            <a:endParaRPr lang="da-DK" sz="2000" i="1" dirty="0">
              <a:solidFill>
                <a:srgbClr val="60773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085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6765228" y="6165676"/>
            <a:ext cx="2271268" cy="647700"/>
          </a:xfrm>
          <a:prstGeom prst="rect">
            <a:avLst/>
          </a:prstGeom>
        </p:spPr>
      </p:pic>
      <p:sp>
        <p:nvSpPr>
          <p:cNvPr id="5" name="Rectangle 4"/>
          <p:cNvSpPr/>
          <p:nvPr/>
        </p:nvSpPr>
        <p:spPr>
          <a:xfrm>
            <a:off x="2267744" y="796642"/>
            <a:ext cx="288444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1" u="none"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ea typeface="+mn-ea"/>
                <a:cs typeface="Myriad Pro"/>
              </a:rPr>
              <a:t>PRACTICAL ASPECTS</a:t>
            </a:r>
            <a:endParaRPr kumimoji="0" lang="da-DK" sz="2000" b="0" i="1" u="none" strike="noStrike" kern="1200" cap="none" spc="0" normalizeH="0" baseline="0" noProof="0" dirty="0">
              <a:ln>
                <a:noFill/>
              </a:ln>
              <a:solidFill>
                <a:srgbClr val="607731"/>
              </a:solidFill>
              <a:effectLst>
                <a:outerShdw blurRad="38100" dist="38100" dir="2700000" algn="tl">
                  <a:srgbClr val="000000">
                    <a:alpha val="43137"/>
                  </a:srgbClr>
                </a:outerShdw>
              </a:effectLst>
              <a:uLnTx/>
              <a:uFillTx/>
              <a:latin typeface="Myriad Pro"/>
              <a:ea typeface="+mn-ea"/>
              <a:cs typeface="Myriad Pro"/>
            </a:endParaRPr>
          </a:p>
        </p:txBody>
      </p:sp>
      <p:pic>
        <p:nvPicPr>
          <p:cNvPr id="11" name="Picture 10"/>
          <p:cNvPicPr>
            <a:picLocks noChangeAspect="1"/>
          </p:cNvPicPr>
          <p:nvPr/>
        </p:nvPicPr>
        <p:blipFill>
          <a:blip r:embed="rId3"/>
          <a:stretch>
            <a:fillRect/>
          </a:stretch>
        </p:blipFill>
        <p:spPr>
          <a:xfrm>
            <a:off x="91209" y="6196123"/>
            <a:ext cx="2680591" cy="608288"/>
          </a:xfrm>
          <a:prstGeom prst="rect">
            <a:avLst/>
          </a:prstGeom>
        </p:spPr>
      </p:pic>
      <p:sp>
        <p:nvSpPr>
          <p:cNvPr id="7" name="Rectangle 6"/>
          <p:cNvSpPr/>
          <p:nvPr/>
        </p:nvSpPr>
        <p:spPr>
          <a:xfrm>
            <a:off x="395536" y="1495231"/>
            <a:ext cx="8208912" cy="3462486"/>
          </a:xfrm>
          <a:prstGeom prst="rect">
            <a:avLst/>
          </a:prstGeom>
        </p:spPr>
        <p:txBody>
          <a:bodyPr wrap="square">
            <a:spAutoFit/>
          </a:bodyPr>
          <a:lstStyle/>
          <a:p>
            <a:pPr>
              <a:lnSpc>
                <a:spcPct val="150000"/>
              </a:lnSpc>
              <a:tabLst>
                <a:tab pos="1163638" algn="l"/>
              </a:tabLst>
              <a:defRPr/>
            </a:pPr>
            <a:r>
              <a:rPr lang="en-US" sz="2000" u="sng" dirty="0" smtClean="0">
                <a:solidFill>
                  <a:prstClr val="black"/>
                </a:solidFill>
                <a:latin typeface="Myriad Pro"/>
                <a:cs typeface="Myriad Pro"/>
              </a:rPr>
              <a:t>Theoretical background:</a:t>
            </a:r>
            <a:endParaRPr kumimoji="0" lang="en-US" sz="2000" b="0" i="0" u="none" strike="noStrike" kern="1200" cap="none" spc="0" normalizeH="0" baseline="0" noProof="0" dirty="0" smtClean="0">
              <a:ln>
                <a:noFill/>
              </a:ln>
              <a:solidFill>
                <a:prstClr val="black"/>
              </a:solidFill>
              <a:effectLst/>
              <a:uLnTx/>
              <a:uFillTx/>
              <a:latin typeface="Myriad Pro"/>
              <a:ea typeface="+mn-ea"/>
              <a:cs typeface="Myriad Pro"/>
            </a:endParaRPr>
          </a:p>
          <a:p>
            <a:pPr marL="355600" marR="0" lvl="0" indent="-273050" fontAlgn="auto">
              <a:lnSpc>
                <a:spcPct val="150000"/>
              </a:lnSpc>
              <a:spcBef>
                <a:spcPts val="0"/>
              </a:spcBef>
              <a:spcAft>
                <a:spcPts val="0"/>
              </a:spcAft>
              <a:buClrTx/>
              <a:buSzTx/>
              <a:buFont typeface="Arial" panose="020B0604020202020204" pitchFamily="34" charset="0"/>
              <a:buChar char="•"/>
              <a:tabLst>
                <a:tab pos="355600" algn="l"/>
              </a:tabLst>
              <a:defRPr/>
            </a:pPr>
            <a:r>
              <a:rPr lang="en-US" dirty="0" smtClean="0">
                <a:solidFill>
                  <a:prstClr val="black"/>
                </a:solidFill>
                <a:latin typeface="Myriad Pro"/>
                <a:cs typeface="Myriad Pro"/>
              </a:rPr>
              <a:t>The project work and the teaching activities are focused on fire safety design. It is therefore desirable that you have a general background in this area.</a:t>
            </a:r>
          </a:p>
          <a:p>
            <a:pPr marL="355600" marR="0" lvl="0" indent="-273050" fontAlgn="auto">
              <a:lnSpc>
                <a:spcPct val="150000"/>
              </a:lnSpc>
              <a:spcBef>
                <a:spcPts val="0"/>
              </a:spcBef>
              <a:spcAft>
                <a:spcPts val="0"/>
              </a:spcAft>
              <a:buClrTx/>
              <a:buSzTx/>
              <a:buFont typeface="Arial" panose="020B0604020202020204" pitchFamily="34" charset="0"/>
              <a:buChar char="•"/>
              <a:tabLst>
                <a:tab pos="355600" algn="l"/>
              </a:tabLst>
              <a:defRPr/>
            </a:pPr>
            <a:r>
              <a:rPr lang="en-US" dirty="0" smtClean="0">
                <a:solidFill>
                  <a:prstClr val="black"/>
                </a:solidFill>
                <a:latin typeface="Myriad Pro"/>
                <a:cs typeface="Myriad Pro"/>
              </a:rPr>
              <a:t>In particular, it is good if you have some lab experience and interest either in fire risk or in fire safety design of complex buildings.</a:t>
            </a:r>
          </a:p>
          <a:p>
            <a:pPr marL="355600" marR="0" lvl="0" indent="-273050" fontAlgn="auto">
              <a:lnSpc>
                <a:spcPct val="150000"/>
              </a:lnSpc>
              <a:spcBef>
                <a:spcPts val="0"/>
              </a:spcBef>
              <a:spcAft>
                <a:spcPts val="0"/>
              </a:spcAft>
              <a:buClrTx/>
              <a:buSzTx/>
              <a:buFont typeface="Arial" panose="020B0604020202020204" pitchFamily="34" charset="0"/>
              <a:buChar char="•"/>
              <a:tabLst>
                <a:tab pos="355600" algn="l"/>
              </a:tabLst>
              <a:defRPr/>
            </a:pPr>
            <a:r>
              <a:rPr lang="en-US" dirty="0" smtClean="0">
                <a:solidFill>
                  <a:prstClr val="black"/>
                </a:solidFill>
                <a:latin typeface="Myriad Pro"/>
                <a:cs typeface="Myriad Pro"/>
              </a:rPr>
              <a:t>Please note that you will have plenty of time to study and prepare on your own or in small group before attending lectures and doing experiments.</a:t>
            </a:r>
          </a:p>
        </p:txBody>
      </p:sp>
    </p:spTree>
    <p:extLst>
      <p:ext uri="{BB962C8B-B14F-4D97-AF65-F5344CB8AC3E}">
        <p14:creationId xmlns:p14="http://schemas.microsoft.com/office/powerpoint/2010/main" val="139788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6765228" y="6165676"/>
            <a:ext cx="2271268" cy="647700"/>
          </a:xfrm>
          <a:prstGeom prst="rect">
            <a:avLst/>
          </a:prstGeom>
        </p:spPr>
      </p:pic>
      <p:sp>
        <p:nvSpPr>
          <p:cNvPr id="5" name="Rectangle 4"/>
          <p:cNvSpPr/>
          <p:nvPr/>
        </p:nvSpPr>
        <p:spPr>
          <a:xfrm>
            <a:off x="2267744" y="796642"/>
            <a:ext cx="288444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1" u="none"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ea typeface="+mn-ea"/>
                <a:cs typeface="Myriad Pro"/>
              </a:rPr>
              <a:t>PRACTICAL</a:t>
            </a:r>
            <a:r>
              <a:rPr kumimoji="0" lang="da-DK" sz="2000" b="0" i="1" u="none" strike="noStrike" kern="1200" cap="none" spc="0" normalizeH="0" noProof="0" dirty="0" smtClean="0">
                <a:ln>
                  <a:noFill/>
                </a:ln>
                <a:solidFill>
                  <a:srgbClr val="607731"/>
                </a:solidFill>
                <a:effectLst>
                  <a:outerShdw blurRad="38100" dist="38100" dir="2700000" algn="tl">
                    <a:srgbClr val="000000">
                      <a:alpha val="43137"/>
                    </a:srgbClr>
                  </a:outerShdw>
                </a:effectLst>
                <a:uLnTx/>
                <a:uFillTx/>
                <a:latin typeface="Myriad Pro"/>
                <a:ea typeface="+mn-ea"/>
                <a:cs typeface="Myriad Pro"/>
              </a:rPr>
              <a:t> ASPECTS</a:t>
            </a:r>
            <a:endParaRPr kumimoji="0" lang="da-DK" sz="2000" b="0" i="1" u="none" strike="noStrike" kern="1200" cap="none" spc="0" normalizeH="0" baseline="0" noProof="0" dirty="0">
              <a:ln>
                <a:noFill/>
              </a:ln>
              <a:solidFill>
                <a:srgbClr val="607731"/>
              </a:solidFill>
              <a:effectLst>
                <a:outerShdw blurRad="38100" dist="38100" dir="2700000" algn="tl">
                  <a:srgbClr val="000000">
                    <a:alpha val="43137"/>
                  </a:srgbClr>
                </a:outerShdw>
              </a:effectLst>
              <a:uLnTx/>
              <a:uFillTx/>
              <a:latin typeface="Myriad Pro"/>
              <a:ea typeface="+mn-ea"/>
              <a:cs typeface="Myriad Pro"/>
            </a:endParaRPr>
          </a:p>
        </p:txBody>
      </p:sp>
      <p:pic>
        <p:nvPicPr>
          <p:cNvPr id="11" name="Picture 10"/>
          <p:cNvPicPr>
            <a:picLocks noChangeAspect="1"/>
          </p:cNvPicPr>
          <p:nvPr/>
        </p:nvPicPr>
        <p:blipFill>
          <a:blip r:embed="rId3"/>
          <a:stretch>
            <a:fillRect/>
          </a:stretch>
        </p:blipFill>
        <p:spPr>
          <a:xfrm>
            <a:off x="91209" y="6196123"/>
            <a:ext cx="2680591" cy="608288"/>
          </a:xfrm>
          <a:prstGeom prst="rect">
            <a:avLst/>
          </a:prstGeom>
        </p:spPr>
      </p:pic>
      <p:sp>
        <p:nvSpPr>
          <p:cNvPr id="6" name="Rectangle 5"/>
          <p:cNvSpPr/>
          <p:nvPr/>
        </p:nvSpPr>
        <p:spPr>
          <a:xfrm>
            <a:off x="395536" y="1495231"/>
            <a:ext cx="8208912" cy="3704860"/>
          </a:xfrm>
          <a:prstGeom prst="rect">
            <a:avLst/>
          </a:prstGeom>
        </p:spPr>
        <p:txBody>
          <a:bodyPr wrap="square">
            <a:spAutoFit/>
          </a:bodyPr>
          <a:lstStyle/>
          <a:p>
            <a:pPr>
              <a:lnSpc>
                <a:spcPct val="150000"/>
              </a:lnSpc>
              <a:tabLst>
                <a:tab pos="1163638" algn="l"/>
              </a:tabLst>
              <a:defRPr/>
            </a:pPr>
            <a:r>
              <a:rPr lang="en-US" sz="2000" u="sng" dirty="0" smtClean="0">
                <a:solidFill>
                  <a:prstClr val="black"/>
                </a:solidFill>
                <a:latin typeface="Myriad Pro"/>
                <a:cs typeface="Myriad Pro"/>
              </a:rPr>
              <a:t>Daily activity:</a:t>
            </a:r>
            <a:endParaRPr kumimoji="0" lang="en-US" sz="2000" b="0" i="0" u="none" strike="noStrike" kern="1200" cap="none" spc="0" normalizeH="0" baseline="0" noProof="0" dirty="0" smtClean="0">
              <a:ln>
                <a:noFill/>
              </a:ln>
              <a:solidFill>
                <a:prstClr val="black"/>
              </a:solidFill>
              <a:effectLst/>
              <a:uLnTx/>
              <a:uFillTx/>
              <a:latin typeface="Myriad Pro"/>
              <a:ea typeface="+mn-ea"/>
              <a:cs typeface="Myriad Pro"/>
            </a:endParaRPr>
          </a:p>
          <a:p>
            <a:pPr marL="355600" marR="0" lvl="0" indent="-273050" fontAlgn="auto">
              <a:lnSpc>
                <a:spcPct val="150000"/>
              </a:lnSpc>
              <a:spcBef>
                <a:spcPts val="0"/>
              </a:spcBef>
              <a:spcAft>
                <a:spcPts val="0"/>
              </a:spcAft>
              <a:buClrTx/>
              <a:buSzTx/>
              <a:buFont typeface="Arial" panose="020B0604020202020204" pitchFamily="34" charset="0"/>
              <a:buChar char="•"/>
              <a:tabLst>
                <a:tab pos="355600" algn="l"/>
              </a:tabLst>
              <a:defRPr/>
            </a:pPr>
            <a:r>
              <a:rPr lang="en-US" dirty="0" smtClean="0">
                <a:solidFill>
                  <a:prstClr val="black"/>
                </a:solidFill>
                <a:latin typeface="Myriad Pro"/>
                <a:cs typeface="Myriad Pro"/>
              </a:rPr>
              <a:t>Daily activities include: attendance to seminars and lectures, preparation for lab project, participation in lab experiments, possible participation in teaching (to be agreed upon), as well as group-work and self study. </a:t>
            </a:r>
          </a:p>
          <a:p>
            <a:pPr marL="355600" marR="0" lvl="0" indent="-273050" fontAlgn="auto">
              <a:lnSpc>
                <a:spcPct val="150000"/>
              </a:lnSpc>
              <a:spcBef>
                <a:spcPts val="0"/>
              </a:spcBef>
              <a:spcAft>
                <a:spcPts val="0"/>
              </a:spcAft>
              <a:buClrTx/>
              <a:buSzTx/>
              <a:buFont typeface="Arial" panose="020B0604020202020204" pitchFamily="34" charset="0"/>
              <a:buChar char="•"/>
              <a:tabLst>
                <a:tab pos="355600" algn="l"/>
              </a:tabLst>
              <a:defRPr/>
            </a:pPr>
            <a:r>
              <a:rPr lang="en-US" dirty="0" smtClean="0">
                <a:solidFill>
                  <a:prstClr val="black"/>
                </a:solidFill>
                <a:latin typeface="Myriad Pro"/>
                <a:cs typeface="Myriad Pro"/>
              </a:rPr>
              <a:t>Daily activities will be organized within the time frame 8.00 to 16.00. On the days when there is no participation in courses, the activities will be limited to the time frame 9-15.</a:t>
            </a:r>
          </a:p>
          <a:p>
            <a:pPr marL="355600" indent="-273050">
              <a:lnSpc>
                <a:spcPct val="150000"/>
              </a:lnSpc>
              <a:buFont typeface="Arial" panose="020B0604020202020204" pitchFamily="34" charset="0"/>
              <a:buChar char="•"/>
              <a:tabLst>
                <a:tab pos="355600" algn="l"/>
              </a:tabLst>
              <a:defRPr/>
            </a:pPr>
            <a:r>
              <a:rPr lang="en-US" dirty="0" smtClean="0">
                <a:solidFill>
                  <a:prstClr val="black"/>
                </a:solidFill>
                <a:latin typeface="Myriad Pro"/>
                <a:cs typeface="Myriad Pro"/>
              </a:rPr>
              <a:t>A </a:t>
            </a:r>
            <a:r>
              <a:rPr lang="en-US" dirty="0">
                <a:solidFill>
                  <a:prstClr val="black"/>
                </a:solidFill>
                <a:latin typeface="Myriad Pro"/>
                <a:cs typeface="Myriad Pro"/>
              </a:rPr>
              <a:t>social event will be organized </a:t>
            </a:r>
            <a:r>
              <a:rPr lang="en-US" dirty="0" smtClean="0">
                <a:solidFill>
                  <a:prstClr val="black"/>
                </a:solidFill>
                <a:latin typeface="Myriad Pro"/>
                <a:cs typeface="Myriad Pro"/>
              </a:rPr>
              <a:t>(costs covered </a:t>
            </a:r>
            <a:r>
              <a:rPr lang="en-US" dirty="0">
                <a:solidFill>
                  <a:prstClr val="black"/>
                </a:solidFill>
                <a:latin typeface="Myriad Pro"/>
                <a:cs typeface="Myriad Pro"/>
              </a:rPr>
              <a:t>by </a:t>
            </a:r>
            <a:r>
              <a:rPr lang="en-US" dirty="0" smtClean="0">
                <a:solidFill>
                  <a:prstClr val="black"/>
                </a:solidFill>
                <a:latin typeface="Myriad Pro"/>
                <a:cs typeface="Myriad Pro"/>
              </a:rPr>
              <a:t>yourself)</a:t>
            </a:r>
          </a:p>
          <a:p>
            <a:pPr>
              <a:lnSpc>
                <a:spcPct val="150000"/>
              </a:lnSpc>
              <a:tabLst>
                <a:tab pos="1163638" algn="l"/>
              </a:tabLst>
              <a:defRPr/>
            </a:pPr>
            <a:endParaRPr lang="en-US" sz="1050" u="sng" dirty="0" smtClean="0">
              <a:solidFill>
                <a:prstClr val="black"/>
              </a:solidFill>
              <a:latin typeface="Myriad Pro"/>
              <a:cs typeface="Myriad Pro"/>
            </a:endParaRPr>
          </a:p>
        </p:txBody>
      </p:sp>
    </p:spTree>
    <p:extLst>
      <p:ext uri="{BB962C8B-B14F-4D97-AF65-F5344CB8AC3E}">
        <p14:creationId xmlns:p14="http://schemas.microsoft.com/office/powerpoint/2010/main" val="78879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6765228" y="6165676"/>
            <a:ext cx="2271268" cy="647700"/>
          </a:xfrm>
          <a:prstGeom prst="rect">
            <a:avLst/>
          </a:prstGeom>
        </p:spPr>
      </p:pic>
      <p:sp>
        <p:nvSpPr>
          <p:cNvPr id="5" name="Rectangle 4"/>
          <p:cNvSpPr/>
          <p:nvPr/>
        </p:nvSpPr>
        <p:spPr>
          <a:xfrm>
            <a:off x="2267744" y="796642"/>
            <a:ext cx="288444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1" u="none" strike="noStrike" kern="1200" cap="none" spc="0" normalizeH="0" baseline="0" noProof="0" dirty="0" smtClean="0">
                <a:ln>
                  <a:noFill/>
                </a:ln>
                <a:solidFill>
                  <a:srgbClr val="607731"/>
                </a:solidFill>
                <a:effectLst>
                  <a:outerShdw blurRad="38100" dist="38100" dir="2700000" algn="tl">
                    <a:srgbClr val="000000">
                      <a:alpha val="43137"/>
                    </a:srgbClr>
                  </a:outerShdw>
                </a:effectLst>
                <a:uLnTx/>
                <a:uFillTx/>
                <a:latin typeface="Myriad Pro"/>
                <a:ea typeface="+mn-ea"/>
                <a:cs typeface="Myriad Pro"/>
              </a:rPr>
              <a:t>PRACTICAL ASPECTS</a:t>
            </a:r>
            <a:endParaRPr kumimoji="0" lang="da-DK" sz="2000" b="0" i="1" u="none" strike="noStrike" kern="1200" cap="none" spc="0" normalizeH="0" baseline="0" noProof="0" dirty="0">
              <a:ln>
                <a:noFill/>
              </a:ln>
              <a:solidFill>
                <a:srgbClr val="607731"/>
              </a:solidFill>
              <a:effectLst>
                <a:outerShdw blurRad="38100" dist="38100" dir="2700000" algn="tl">
                  <a:srgbClr val="000000">
                    <a:alpha val="43137"/>
                  </a:srgbClr>
                </a:outerShdw>
              </a:effectLst>
              <a:uLnTx/>
              <a:uFillTx/>
              <a:latin typeface="Myriad Pro"/>
              <a:ea typeface="+mn-ea"/>
              <a:cs typeface="Myriad Pro"/>
            </a:endParaRPr>
          </a:p>
        </p:txBody>
      </p:sp>
      <p:pic>
        <p:nvPicPr>
          <p:cNvPr id="11" name="Picture 10"/>
          <p:cNvPicPr>
            <a:picLocks noChangeAspect="1"/>
          </p:cNvPicPr>
          <p:nvPr/>
        </p:nvPicPr>
        <p:blipFill>
          <a:blip r:embed="rId3"/>
          <a:stretch>
            <a:fillRect/>
          </a:stretch>
        </p:blipFill>
        <p:spPr>
          <a:xfrm>
            <a:off x="91209" y="6196123"/>
            <a:ext cx="2680591" cy="608288"/>
          </a:xfrm>
          <a:prstGeom prst="rect">
            <a:avLst/>
          </a:prstGeom>
        </p:spPr>
      </p:pic>
      <p:sp>
        <p:nvSpPr>
          <p:cNvPr id="2" name="Rectangle 1"/>
          <p:cNvSpPr/>
          <p:nvPr/>
        </p:nvSpPr>
        <p:spPr>
          <a:xfrm>
            <a:off x="323528" y="1513118"/>
            <a:ext cx="8208912" cy="3877985"/>
          </a:xfrm>
          <a:prstGeom prst="rect">
            <a:avLst/>
          </a:prstGeom>
        </p:spPr>
        <p:txBody>
          <a:bodyPr wrap="square">
            <a:spAutoFit/>
          </a:bodyPr>
          <a:lstStyle/>
          <a:p>
            <a:pPr>
              <a:lnSpc>
                <a:spcPct val="150000"/>
              </a:lnSpc>
              <a:tabLst>
                <a:tab pos="1163638" algn="l"/>
              </a:tabLst>
              <a:defRPr/>
            </a:pPr>
            <a:r>
              <a:rPr lang="en-US" sz="2000" u="sng" dirty="0">
                <a:solidFill>
                  <a:prstClr val="black"/>
                </a:solidFill>
                <a:latin typeface="Myriad Pro"/>
                <a:cs typeface="Myriad Pro"/>
              </a:rPr>
              <a:t>Travel and accommodation</a:t>
            </a:r>
          </a:p>
          <a:p>
            <a:pPr marL="355600" indent="-273050">
              <a:lnSpc>
                <a:spcPct val="150000"/>
              </a:lnSpc>
              <a:buFont typeface="Arial" panose="020B0604020202020204" pitchFamily="34" charset="0"/>
              <a:buChar char="•"/>
              <a:tabLst>
                <a:tab pos="355600" algn="l"/>
              </a:tabLst>
              <a:defRPr/>
            </a:pPr>
            <a:r>
              <a:rPr lang="en-US" dirty="0">
                <a:solidFill>
                  <a:prstClr val="black"/>
                </a:solidFill>
                <a:latin typeface="Myriad Pro"/>
                <a:cs typeface="Myriad Pro"/>
              </a:rPr>
              <a:t>Activities will start later on the first day and finish earlier on the last day, so that it is possible to arrive/leave on the same day</a:t>
            </a:r>
          </a:p>
          <a:p>
            <a:pPr marL="355600" indent="-273050">
              <a:lnSpc>
                <a:spcPct val="150000"/>
              </a:lnSpc>
              <a:buFont typeface="Arial" panose="020B0604020202020204" pitchFamily="34" charset="0"/>
              <a:buChar char="•"/>
              <a:tabLst>
                <a:tab pos="355600" algn="l"/>
              </a:tabLst>
              <a:defRPr/>
            </a:pPr>
            <a:r>
              <a:rPr lang="en-US" dirty="0" smtClean="0">
                <a:solidFill>
                  <a:prstClr val="black"/>
                </a:solidFill>
                <a:latin typeface="Myriad Pro"/>
                <a:cs typeface="Myriad Pro"/>
              </a:rPr>
              <a:t>DTU Campus is in the commune of </a:t>
            </a:r>
            <a:r>
              <a:rPr lang="en-US" dirty="0" err="1" smtClean="0">
                <a:solidFill>
                  <a:prstClr val="black"/>
                </a:solidFill>
                <a:latin typeface="Myriad Pro"/>
                <a:cs typeface="Myriad Pro"/>
              </a:rPr>
              <a:t>Lyngby</a:t>
            </a:r>
            <a:r>
              <a:rPr lang="en-US" dirty="0" smtClean="0">
                <a:solidFill>
                  <a:prstClr val="black"/>
                </a:solidFill>
                <a:latin typeface="Myriad Pro"/>
                <a:cs typeface="Myriad Pro"/>
              </a:rPr>
              <a:t>, about 15 km from Copenhagen city center. It is well connected with bus 150S from </a:t>
            </a:r>
            <a:r>
              <a:rPr lang="en-US" dirty="0" err="1" smtClean="0">
                <a:solidFill>
                  <a:prstClr val="black"/>
                </a:solidFill>
                <a:latin typeface="Myriad Pro"/>
                <a:cs typeface="Myriad Pro"/>
              </a:rPr>
              <a:t>Nørreport</a:t>
            </a:r>
            <a:r>
              <a:rPr lang="en-US" dirty="0">
                <a:solidFill>
                  <a:prstClr val="black"/>
                </a:solidFill>
                <a:latin typeface="Myriad Pro"/>
                <a:cs typeface="Myriad Pro"/>
              </a:rPr>
              <a:t> </a:t>
            </a:r>
            <a:r>
              <a:rPr lang="en-US" dirty="0" smtClean="0">
                <a:solidFill>
                  <a:prstClr val="black"/>
                </a:solidFill>
                <a:latin typeface="Myriad Pro"/>
                <a:cs typeface="Myriad Pro"/>
              </a:rPr>
              <a:t>metro station in Copenhagen and with bus 190 from </a:t>
            </a:r>
            <a:r>
              <a:rPr lang="en-US" dirty="0" err="1" smtClean="0">
                <a:solidFill>
                  <a:prstClr val="black"/>
                </a:solidFill>
                <a:latin typeface="Myriad Pro"/>
                <a:cs typeface="Myriad Pro"/>
              </a:rPr>
              <a:t>Lyngby</a:t>
            </a:r>
            <a:r>
              <a:rPr lang="en-US" dirty="0" smtClean="0">
                <a:solidFill>
                  <a:prstClr val="black"/>
                </a:solidFill>
                <a:latin typeface="Myriad Pro"/>
                <a:cs typeface="Myriad Pro"/>
              </a:rPr>
              <a:t> train station (S-</a:t>
            </a:r>
            <a:r>
              <a:rPr lang="en-US" dirty="0" err="1" smtClean="0">
                <a:solidFill>
                  <a:prstClr val="black"/>
                </a:solidFill>
                <a:latin typeface="Myriad Pro"/>
                <a:cs typeface="Myriad Pro"/>
              </a:rPr>
              <a:t>stog</a:t>
            </a:r>
            <a:r>
              <a:rPr lang="en-US" dirty="0" smtClean="0">
                <a:solidFill>
                  <a:prstClr val="black"/>
                </a:solidFill>
                <a:latin typeface="Myriad Pro"/>
                <a:cs typeface="Myriad Pro"/>
              </a:rPr>
              <a:t>).</a:t>
            </a:r>
          </a:p>
          <a:p>
            <a:pPr marL="355600" indent="-273050">
              <a:lnSpc>
                <a:spcPct val="150000"/>
              </a:lnSpc>
              <a:buFont typeface="Arial" panose="020B0604020202020204" pitchFamily="34" charset="0"/>
              <a:buChar char="•"/>
              <a:tabLst>
                <a:tab pos="355600" algn="l"/>
              </a:tabLst>
              <a:defRPr/>
            </a:pPr>
            <a:r>
              <a:rPr lang="en-US" dirty="0" smtClean="0">
                <a:solidFill>
                  <a:prstClr val="black"/>
                </a:solidFill>
                <a:latin typeface="Myriad Pro"/>
                <a:cs typeface="Myriad Pro"/>
              </a:rPr>
              <a:t>Unfortunately</a:t>
            </a:r>
            <a:r>
              <a:rPr lang="en-US" dirty="0">
                <a:solidFill>
                  <a:prstClr val="black"/>
                </a:solidFill>
                <a:latin typeface="Myriad Pro"/>
                <a:cs typeface="Myriad Pro"/>
              </a:rPr>
              <a:t>, DTU has no guest-houses or accommodations to offer. Finding an accommodation in Copenhagen is neither cheap or easy, so please start looking for one as soon as possible.</a:t>
            </a:r>
          </a:p>
        </p:txBody>
      </p:sp>
    </p:spTree>
    <p:extLst>
      <p:ext uri="{BB962C8B-B14F-4D97-AF65-F5344CB8AC3E}">
        <p14:creationId xmlns:p14="http://schemas.microsoft.com/office/powerpoint/2010/main" val="2036200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logo"/>
          <p:cNvPicPr>
            <a:picLocks noChangeAspect="1" noChangeArrowheads="1"/>
          </p:cNvPicPr>
          <p:nvPr/>
        </p:nvPicPr>
        <p:blipFill>
          <a:blip r:embed="rId2" cstate="print"/>
          <a:srcRect/>
          <a:stretch>
            <a:fillRect/>
          </a:stretch>
        </p:blipFill>
        <p:spPr bwMode="auto">
          <a:xfrm>
            <a:off x="357158" y="5286388"/>
            <a:ext cx="1190978" cy="1500174"/>
          </a:xfrm>
          <a:prstGeom prst="rect">
            <a:avLst/>
          </a:prstGeom>
          <a:noFill/>
          <a:ln w="9525">
            <a:noFill/>
            <a:miter lim="800000"/>
            <a:headEnd/>
            <a:tailEnd/>
          </a:ln>
        </p:spPr>
      </p:pic>
      <p:sp>
        <p:nvSpPr>
          <p:cNvPr id="3" name="Text Placeholder 9"/>
          <p:cNvSpPr>
            <a:spLocks noGrp="1"/>
          </p:cNvSpPr>
          <p:nvPr>
            <p:ph type="body" idx="1"/>
          </p:nvPr>
        </p:nvSpPr>
        <p:spPr>
          <a:xfrm>
            <a:off x="329476" y="1928802"/>
            <a:ext cx="8452574" cy="615553"/>
          </a:xfrm>
        </p:spPr>
        <p:txBody>
          <a:bodyPr/>
          <a:lstStyle/>
          <a:p>
            <a:pPr algn="ctr"/>
            <a:r>
              <a:rPr lang="en-US" b="1" i="0" dirty="0" smtClean="0">
                <a:solidFill>
                  <a:srgbClr val="000000"/>
                </a:solidFill>
                <a:latin typeface="Helvetica Neue"/>
                <a:cs typeface="Helvetica Neue"/>
              </a:rPr>
              <a:t>K</a:t>
            </a:r>
            <a:r>
              <a:rPr lang="en-US" b="1" i="0" dirty="0" smtClean="0">
                <a:solidFill>
                  <a:schemeClr val="bg1">
                    <a:lumMod val="50000"/>
                  </a:schemeClr>
                </a:solidFill>
                <a:latin typeface="Helvetica Neue"/>
                <a:cs typeface="Helvetica Neue"/>
              </a:rPr>
              <a:t>nowledge</a:t>
            </a:r>
            <a:r>
              <a:rPr lang="en-US" b="1" i="0" dirty="0" smtClean="0">
                <a:latin typeface="Helvetica Neue"/>
                <a:cs typeface="Helvetica Neue"/>
              </a:rPr>
              <a:t> </a:t>
            </a:r>
            <a:r>
              <a:rPr lang="en-US" b="1" i="0" dirty="0" err="1">
                <a:solidFill>
                  <a:schemeClr val="tx1"/>
                </a:solidFill>
                <a:latin typeface="Helvetica Neue"/>
                <a:cs typeface="Helvetica Neue"/>
              </a:rPr>
              <a:t>FO</a:t>
            </a:r>
            <a:r>
              <a:rPr lang="en-US" b="1" i="0" dirty="0" err="1">
                <a:solidFill>
                  <a:srgbClr val="7F7F7F"/>
                </a:solidFill>
                <a:latin typeface="Helvetica Neue"/>
                <a:cs typeface="Helvetica Neue"/>
              </a:rPr>
              <a:t>r</a:t>
            </a:r>
            <a:r>
              <a:rPr lang="en-US" b="1" i="0" dirty="0">
                <a:solidFill>
                  <a:srgbClr val="7F7F7F"/>
                </a:solidFill>
                <a:latin typeface="Helvetica Neue"/>
                <a:cs typeface="Helvetica Neue"/>
              </a:rPr>
              <a:t> </a:t>
            </a:r>
            <a:r>
              <a:rPr lang="en-US" b="1" i="0" dirty="0">
                <a:solidFill>
                  <a:srgbClr val="000000"/>
                </a:solidFill>
                <a:latin typeface="Helvetica Neue"/>
                <a:cs typeface="Helvetica Neue"/>
              </a:rPr>
              <a:t>R</a:t>
            </a:r>
            <a:r>
              <a:rPr lang="en-US" b="1" i="0" dirty="0">
                <a:solidFill>
                  <a:srgbClr val="7F7F7F"/>
                </a:solidFill>
                <a:latin typeface="Helvetica Neue"/>
                <a:cs typeface="Helvetica Neue"/>
              </a:rPr>
              <a:t>esilient</a:t>
            </a:r>
            <a:r>
              <a:rPr lang="en-US" b="1" i="0" dirty="0">
                <a:latin typeface="Helvetica Neue"/>
                <a:cs typeface="Helvetica Neue"/>
              </a:rPr>
              <a:t> </a:t>
            </a:r>
            <a:r>
              <a:rPr lang="en-US" b="1" i="0" dirty="0" err="1" smtClean="0">
                <a:solidFill>
                  <a:srgbClr val="7F7F7F"/>
                </a:solidFill>
                <a:latin typeface="Helvetica Neue"/>
                <a:cs typeface="Helvetica Neue"/>
              </a:rPr>
              <a:t>so</a:t>
            </a:r>
            <a:r>
              <a:rPr lang="en-US" b="1" i="0" dirty="0" err="1" smtClean="0">
                <a:solidFill>
                  <a:srgbClr val="000000"/>
                </a:solidFill>
                <a:latin typeface="Helvetica Neue"/>
                <a:cs typeface="Helvetica Neue"/>
              </a:rPr>
              <a:t>C</a:t>
            </a:r>
            <a:r>
              <a:rPr lang="en-US" b="1" i="0" dirty="0" err="1" smtClean="0">
                <a:solidFill>
                  <a:srgbClr val="7F7F7F"/>
                </a:solidFill>
                <a:latin typeface="Helvetica Neue"/>
                <a:cs typeface="Helvetica Neue"/>
              </a:rPr>
              <a:t>i</a:t>
            </a:r>
            <a:r>
              <a:rPr lang="en-US" b="1" i="0" dirty="0" err="1" smtClean="0">
                <a:solidFill>
                  <a:srgbClr val="000000"/>
                </a:solidFill>
                <a:latin typeface="Helvetica Neue"/>
                <a:cs typeface="Helvetica Neue"/>
              </a:rPr>
              <a:t>E</a:t>
            </a:r>
            <a:r>
              <a:rPr lang="en-US" b="1" i="0" dirty="0" err="1" smtClean="0">
                <a:solidFill>
                  <a:srgbClr val="7F7F7F"/>
                </a:solidFill>
                <a:latin typeface="Helvetica Neue"/>
                <a:cs typeface="Helvetica Neue"/>
              </a:rPr>
              <a:t>ty</a:t>
            </a:r>
            <a:endParaRPr lang="en-US" b="1" i="0" dirty="0">
              <a:solidFill>
                <a:srgbClr val="7F7F7F"/>
              </a:solidFill>
              <a:latin typeface="Helvetica Neue"/>
              <a:cs typeface="Helvetica Neue"/>
            </a:endParaRPr>
          </a:p>
        </p:txBody>
      </p:sp>
      <p:sp>
        <p:nvSpPr>
          <p:cNvPr id="4" name="TextBox 3"/>
          <p:cNvSpPr txBox="1"/>
          <p:nvPr/>
        </p:nvSpPr>
        <p:spPr>
          <a:xfrm>
            <a:off x="1744780" y="2773377"/>
            <a:ext cx="5635532" cy="1015663"/>
          </a:xfrm>
          <a:prstGeom prst="rect">
            <a:avLst/>
          </a:prstGeom>
          <a:noFill/>
        </p:spPr>
        <p:txBody>
          <a:bodyPr wrap="square" rtlCol="0">
            <a:spAutoFit/>
          </a:bodyPr>
          <a:lstStyle/>
          <a:p>
            <a:pPr algn="ctr"/>
            <a:r>
              <a:rPr lang="en-US" sz="2000" b="1" dirty="0">
                <a:solidFill>
                  <a:schemeClr val="tx2"/>
                </a:solidFill>
              </a:rPr>
              <a:t>STUDY VISIT + </a:t>
            </a:r>
            <a:r>
              <a:rPr lang="en-US" sz="2000" b="1" dirty="0" smtClean="0">
                <a:solidFill>
                  <a:schemeClr val="tx2"/>
                </a:solidFill>
              </a:rPr>
              <a:t>TRAINING, UNIVERSITY </a:t>
            </a:r>
            <a:r>
              <a:rPr lang="en-US" sz="2000" b="1" dirty="0">
                <a:solidFill>
                  <a:schemeClr val="tx2"/>
                </a:solidFill>
              </a:rPr>
              <a:t>OF ZILINE</a:t>
            </a:r>
            <a:br>
              <a:rPr lang="en-US" sz="2000" b="1" dirty="0">
                <a:solidFill>
                  <a:schemeClr val="tx2"/>
                </a:solidFill>
              </a:rPr>
            </a:br>
            <a:r>
              <a:rPr lang="en-US" sz="2000" b="1" dirty="0">
                <a:solidFill>
                  <a:schemeClr val="tx2"/>
                </a:solidFill>
              </a:rPr>
              <a:t>January 29</a:t>
            </a:r>
            <a:r>
              <a:rPr lang="en-US" sz="2000" b="1" baseline="30000" dirty="0">
                <a:solidFill>
                  <a:schemeClr val="tx2"/>
                </a:solidFill>
              </a:rPr>
              <a:t>th</a:t>
            </a:r>
            <a:r>
              <a:rPr lang="en-US" sz="2000" b="1" dirty="0">
                <a:solidFill>
                  <a:schemeClr val="tx2"/>
                </a:solidFill>
              </a:rPr>
              <a:t> to February 02</a:t>
            </a:r>
            <a:r>
              <a:rPr lang="en-US" sz="2000" b="1" baseline="30000" dirty="0">
                <a:solidFill>
                  <a:schemeClr val="tx2"/>
                </a:solidFill>
              </a:rPr>
              <a:t>nd</a:t>
            </a:r>
            <a:r>
              <a:rPr lang="en-US" sz="2000" b="1" dirty="0">
                <a:solidFill>
                  <a:schemeClr val="tx2"/>
                </a:solidFill>
              </a:rPr>
              <a:t>, 2018</a:t>
            </a:r>
            <a:r>
              <a:rPr lang="en-US" sz="2000" dirty="0">
                <a:solidFill>
                  <a:schemeClr val="tx2"/>
                </a:solidFill>
              </a:rPr>
              <a:t> </a:t>
            </a:r>
            <a:br>
              <a:rPr lang="en-US" sz="2000" dirty="0">
                <a:solidFill>
                  <a:schemeClr val="tx2"/>
                </a:solidFill>
              </a:rPr>
            </a:br>
            <a:endParaRPr lang="en-GB" sz="2000" b="1" dirty="0" smtClean="0">
              <a:solidFill>
                <a:schemeClr val="tx2"/>
              </a:solidFill>
              <a:latin typeface="Myriad Pro"/>
            </a:endParaRPr>
          </a:p>
        </p:txBody>
      </p:sp>
      <p:sp>
        <p:nvSpPr>
          <p:cNvPr id="5" name="object 5"/>
          <p:cNvSpPr txBox="1"/>
          <p:nvPr/>
        </p:nvSpPr>
        <p:spPr>
          <a:xfrm>
            <a:off x="785786" y="4071942"/>
            <a:ext cx="7572428" cy="923330"/>
          </a:xfrm>
          <a:prstGeom prst="rect">
            <a:avLst/>
          </a:prstGeom>
        </p:spPr>
        <p:txBody>
          <a:bodyPr vert="horz" wrap="square" lIns="0" tIns="0" rIns="0" bIns="0" rtlCol="0">
            <a:spAutoFit/>
          </a:bodyPr>
          <a:lstStyle/>
          <a:p>
            <a:pPr algn="ctr">
              <a:lnSpc>
                <a:spcPct val="100000"/>
              </a:lnSpc>
            </a:pPr>
            <a:endParaRPr lang="en-US" sz="2000" i="1" dirty="0" smtClean="0">
              <a:latin typeface="Myriad Pro"/>
              <a:cs typeface="Myriad Pro"/>
            </a:endParaRPr>
          </a:p>
          <a:p>
            <a:pPr algn="ctr">
              <a:lnSpc>
                <a:spcPct val="100000"/>
              </a:lnSpc>
            </a:pPr>
            <a:r>
              <a:rPr lang="en-US" sz="2000" b="1" i="1" dirty="0" smtClean="0">
                <a:solidFill>
                  <a:srgbClr val="002060"/>
                </a:solidFill>
                <a:latin typeface="Myriad Pro"/>
                <a:cs typeface="Myriad Pro"/>
              </a:rPr>
              <a:t>Ss. Cyril and Methodius University </a:t>
            </a:r>
          </a:p>
          <a:p>
            <a:pPr algn="ctr">
              <a:lnSpc>
                <a:spcPct val="100000"/>
              </a:lnSpc>
            </a:pPr>
            <a:endParaRPr sz="2000" dirty="0">
              <a:latin typeface="Myriad Pro"/>
              <a:cs typeface="Myriad Pro"/>
            </a:endParaRPr>
          </a:p>
        </p:txBody>
      </p:sp>
      <p:sp>
        <p:nvSpPr>
          <p:cNvPr id="6" name="Rectangle 5"/>
          <p:cNvSpPr/>
          <p:nvPr/>
        </p:nvSpPr>
        <p:spPr>
          <a:xfrm>
            <a:off x="683568" y="3670733"/>
            <a:ext cx="7715304" cy="461665"/>
          </a:xfrm>
          <a:prstGeom prst="rect">
            <a:avLst/>
          </a:prstGeom>
        </p:spPr>
        <p:txBody>
          <a:bodyPr wrap="square">
            <a:spAutoFit/>
          </a:bodyPr>
          <a:lstStyle/>
          <a:p>
            <a:pPr algn="ctr">
              <a:defRPr/>
            </a:pPr>
            <a:r>
              <a:rPr lang="en-US" sz="2400" b="1" dirty="0" smtClean="0">
                <a:solidFill>
                  <a:schemeClr val="tx2"/>
                </a:solidFill>
                <a:latin typeface="Arial" panose="020B0604020202020204" pitchFamily="34" charset="0"/>
              </a:rPr>
              <a:t>OFFERED LECTURERS </a:t>
            </a:r>
            <a:endParaRPr lang="mk-MK" sz="2400" b="1" dirty="0">
              <a:solidFill>
                <a:srgbClr val="002060"/>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spTree>
    <p:extLst>
      <p:ext uri="{BB962C8B-B14F-4D97-AF65-F5344CB8AC3E}">
        <p14:creationId xmlns:p14="http://schemas.microsoft.com/office/powerpoint/2010/main" val="1901707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5"/>
          <p:cNvSpPr txBox="1">
            <a:spLocks/>
          </p:cNvSpPr>
          <p:nvPr/>
        </p:nvSpPr>
        <p:spPr>
          <a:xfrm>
            <a:off x="323528" y="1556792"/>
            <a:ext cx="8208912" cy="571504"/>
          </a:xfrm>
        </p:spPr>
        <p:txBody>
          <a:bodyPr/>
          <a:lstStyle>
            <a:lvl1pPr>
              <a:defRPr>
                <a:latin typeface="+mj-lt"/>
                <a:ea typeface="+mj-ea"/>
                <a:cs typeface="+mj-cs"/>
              </a:defRPr>
            </a:lvl1pPr>
          </a:lstStyle>
          <a:p>
            <a:r>
              <a:rPr lang="en-US" altLang="en-US" sz="2800" b="1" kern="0" dirty="0" smtClean="0">
                <a:solidFill>
                  <a:srgbClr val="2C318E"/>
                </a:solidFill>
                <a:latin typeface="Calibri" panose="020F0502020204030204" pitchFamily="34" charset="0"/>
              </a:rPr>
              <a:t>Prof. </a:t>
            </a:r>
            <a:r>
              <a:rPr lang="en-US" altLang="en-US" sz="2800" b="1" kern="0" dirty="0" err="1" smtClean="0">
                <a:solidFill>
                  <a:srgbClr val="2C318E"/>
                </a:solidFill>
                <a:latin typeface="Calibri" panose="020F0502020204030204" pitchFamily="34" charset="0"/>
              </a:rPr>
              <a:t>Violeta</a:t>
            </a:r>
            <a:r>
              <a:rPr lang="en-US" altLang="en-US" sz="2800" b="1" kern="0" dirty="0" smtClean="0">
                <a:solidFill>
                  <a:srgbClr val="2C318E"/>
                </a:solidFill>
                <a:latin typeface="Calibri" panose="020F0502020204030204" pitchFamily="34" charset="0"/>
              </a:rPr>
              <a:t> </a:t>
            </a:r>
            <a:r>
              <a:rPr lang="en-US" altLang="en-US" sz="2800" b="1" kern="0" dirty="0" err="1" smtClean="0">
                <a:solidFill>
                  <a:srgbClr val="2C318E"/>
                </a:solidFill>
                <a:latin typeface="Calibri" panose="020F0502020204030204" pitchFamily="34" charset="0"/>
              </a:rPr>
              <a:t>Mirčevska</a:t>
            </a:r>
            <a:endParaRPr lang="en-US" altLang="en-US" sz="2800" b="1" kern="0" dirty="0" smtClean="0">
              <a:solidFill>
                <a:srgbClr val="2C318E"/>
              </a:solidFill>
              <a:latin typeface="Calibri" panose="020F0502020204030204" pitchFamily="34" charset="0"/>
            </a:endParaRPr>
          </a:p>
          <a:p>
            <a:endParaRPr lang="en-US" altLang="en-US" sz="2800" b="1" kern="0" dirty="0">
              <a:solidFill>
                <a:srgbClr val="2C318E"/>
              </a:solidFill>
              <a:latin typeface="Calibri" panose="020F0502020204030204" pitchFamily="34" charset="0"/>
            </a:endParaRPr>
          </a:p>
          <a:p>
            <a:r>
              <a:rPr lang="en-CA" sz="2400" b="1" dirty="0">
                <a:solidFill>
                  <a:schemeClr val="tx2"/>
                </a:solidFill>
              </a:rPr>
              <a:t>Methods and tools for Seismic Risk assessment and development of  information system for emergency response and mitigation </a:t>
            </a:r>
            <a:r>
              <a:rPr lang="en-CA" sz="2400" b="1" dirty="0" smtClean="0">
                <a:solidFill>
                  <a:schemeClr val="tx2"/>
                </a:solidFill>
              </a:rPr>
              <a:t>plans</a:t>
            </a:r>
          </a:p>
          <a:p>
            <a:pPr marL="1146175" lvl="0" indent="-285750">
              <a:buFont typeface="Arial" panose="020B0604020202020204" pitchFamily="34" charset="0"/>
              <a:buChar char="•"/>
            </a:pPr>
            <a:endParaRPr lang="en-GB" sz="2000" b="1" dirty="0" smtClean="0">
              <a:solidFill>
                <a:schemeClr val="tx2"/>
              </a:solidFill>
            </a:endParaRPr>
          </a:p>
          <a:p>
            <a:pPr marL="1146175" lvl="0" indent="-285750">
              <a:buFont typeface="Arial" panose="020B0604020202020204" pitchFamily="34" charset="0"/>
              <a:buChar char="•"/>
            </a:pPr>
            <a:r>
              <a:rPr lang="en-GB" sz="2000" b="1" dirty="0" smtClean="0">
                <a:solidFill>
                  <a:schemeClr val="tx2"/>
                </a:solidFill>
              </a:rPr>
              <a:t>Seismic </a:t>
            </a:r>
            <a:r>
              <a:rPr lang="en-GB" sz="2000" b="1" dirty="0">
                <a:solidFill>
                  <a:schemeClr val="tx2"/>
                </a:solidFill>
              </a:rPr>
              <a:t>hazard</a:t>
            </a:r>
            <a:r>
              <a:rPr lang="en-GB" sz="2000" dirty="0">
                <a:solidFill>
                  <a:schemeClr val="tx2"/>
                </a:solidFill>
              </a:rPr>
              <a:t> </a:t>
            </a:r>
            <a:endParaRPr lang="en-US" sz="2000" dirty="0">
              <a:solidFill>
                <a:schemeClr val="tx2"/>
              </a:solidFill>
            </a:endParaRPr>
          </a:p>
          <a:p>
            <a:pPr marL="1146175" lvl="0" indent="-285750">
              <a:buFont typeface="Arial" panose="020B0604020202020204" pitchFamily="34" charset="0"/>
              <a:buChar char="•"/>
            </a:pPr>
            <a:r>
              <a:rPr lang="en-GB" sz="2000" b="1" dirty="0">
                <a:solidFill>
                  <a:schemeClr val="tx2"/>
                </a:solidFill>
              </a:rPr>
              <a:t>Local site conditions (in each study area)</a:t>
            </a:r>
            <a:endParaRPr lang="en-US" sz="2000" dirty="0">
              <a:solidFill>
                <a:schemeClr val="tx2"/>
              </a:solidFill>
            </a:endParaRPr>
          </a:p>
          <a:p>
            <a:pPr marL="1146175" lvl="0" indent="-285750">
              <a:buFont typeface="Arial" panose="020B0604020202020204" pitchFamily="34" charset="0"/>
              <a:buChar char="•"/>
            </a:pPr>
            <a:r>
              <a:rPr lang="en-GB" sz="2000" b="1" dirty="0">
                <a:solidFill>
                  <a:schemeClr val="tx2"/>
                </a:solidFill>
              </a:rPr>
              <a:t>Detailed building inventory (in each study area)</a:t>
            </a:r>
            <a:endParaRPr lang="en-US" sz="2000" dirty="0">
              <a:solidFill>
                <a:schemeClr val="tx2"/>
              </a:solidFill>
            </a:endParaRPr>
          </a:p>
          <a:p>
            <a:pPr marL="1146175" lvl="0" indent="-285750">
              <a:buFont typeface="Arial" panose="020B0604020202020204" pitchFamily="34" charset="0"/>
              <a:buChar char="•"/>
            </a:pPr>
            <a:r>
              <a:rPr lang="en-GB" sz="2000" b="1" dirty="0">
                <a:solidFill>
                  <a:schemeClr val="tx2"/>
                </a:solidFill>
              </a:rPr>
              <a:t>Building classification scheme</a:t>
            </a:r>
            <a:r>
              <a:rPr lang="en-GB" sz="2000" dirty="0">
                <a:solidFill>
                  <a:schemeClr val="tx2"/>
                </a:solidFill>
              </a:rPr>
              <a:t> </a:t>
            </a:r>
            <a:endParaRPr lang="en-US" sz="2000" dirty="0">
              <a:solidFill>
                <a:schemeClr val="tx2"/>
              </a:solidFill>
            </a:endParaRPr>
          </a:p>
          <a:p>
            <a:pPr marL="1146175" lvl="0" indent="-285750">
              <a:buFont typeface="Arial" panose="020B0604020202020204" pitchFamily="34" charset="0"/>
              <a:buChar char="•"/>
            </a:pPr>
            <a:r>
              <a:rPr lang="en-GB" sz="2000" b="1" dirty="0">
                <a:solidFill>
                  <a:schemeClr val="tx2"/>
                </a:solidFill>
              </a:rPr>
              <a:t>Vulnerability models</a:t>
            </a:r>
            <a:endParaRPr lang="en-US" sz="2000" dirty="0">
              <a:solidFill>
                <a:schemeClr val="tx2"/>
              </a:solidFill>
            </a:endParaRPr>
          </a:p>
          <a:p>
            <a:endParaRPr lang="en-US" sz="2400" dirty="0">
              <a:solidFill>
                <a:schemeClr val="tx2"/>
              </a:solidFill>
            </a:endParaRPr>
          </a:p>
          <a:p>
            <a:r>
              <a:rPr lang="en-CA" dirty="0"/>
              <a:t> </a:t>
            </a:r>
            <a:endParaRPr lang="en-US" dirty="0"/>
          </a:p>
          <a:p>
            <a:endParaRPr lang="mk-MK" altLang="en-US" sz="2800" b="1" kern="0" dirty="0" smtClean="0">
              <a:solidFill>
                <a:srgbClr val="2C318E"/>
              </a:solidFill>
            </a:endParaRPr>
          </a:p>
        </p:txBody>
      </p:sp>
    </p:spTree>
    <p:extLst>
      <p:ext uri="{BB962C8B-B14F-4D97-AF65-F5344CB8AC3E}">
        <p14:creationId xmlns:p14="http://schemas.microsoft.com/office/powerpoint/2010/main" val="4206219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805309916"/>
              </p:ext>
            </p:extLst>
          </p:nvPr>
        </p:nvGraphicFramePr>
        <p:xfrm>
          <a:off x="251520" y="1102568"/>
          <a:ext cx="8458200" cy="5638800"/>
        </p:xfrm>
        <a:graphic>
          <a:graphicData uri="http://schemas.openxmlformats.org/drawingml/2006/table">
            <a:tbl>
              <a:tblPr firstRow="1" bandRow="1">
                <a:tableStyleId>{5C22544A-7EE6-4342-B048-85BDC9FD1C3A}</a:tableStyleId>
              </a:tblPr>
              <a:tblGrid>
                <a:gridCol w="2286000"/>
                <a:gridCol w="533400"/>
                <a:gridCol w="2971800"/>
                <a:gridCol w="2667000"/>
              </a:tblGrid>
              <a:tr h="370840">
                <a:tc>
                  <a:txBody>
                    <a:bodyPr/>
                    <a:lstStyle/>
                    <a:p>
                      <a:r>
                        <a:rPr lang="en-US" b="1" dirty="0" smtClean="0">
                          <a:solidFill>
                            <a:schemeClr val="tx1"/>
                          </a:solidFill>
                          <a:latin typeface="Myriad Pro" pitchFamily="34" charset="0"/>
                          <a:cs typeface="Arial" pitchFamily="34" charset="0"/>
                        </a:rPr>
                        <a:t>Project Title</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en-US" b="0" dirty="0" smtClean="0">
                          <a:solidFill>
                            <a:schemeClr val="tx1"/>
                          </a:solidFill>
                          <a:latin typeface="Myriad Pro" pitchFamily="34" charset="0"/>
                          <a:cs typeface="Arial" pitchFamily="34" charset="0"/>
                        </a:rPr>
                        <a:t>Knowledge </a:t>
                      </a:r>
                      <a:r>
                        <a:rPr lang="en-US" b="0" dirty="0" err="1" smtClean="0">
                          <a:solidFill>
                            <a:schemeClr val="tx1"/>
                          </a:solidFill>
                          <a:latin typeface="Myriad Pro" pitchFamily="34" charset="0"/>
                          <a:cs typeface="Arial" pitchFamily="34" charset="0"/>
                        </a:rPr>
                        <a:t>FOr</a:t>
                      </a:r>
                      <a:r>
                        <a:rPr lang="en-US" b="0" dirty="0" smtClean="0">
                          <a:solidFill>
                            <a:schemeClr val="tx1"/>
                          </a:solidFill>
                          <a:latin typeface="Myriad Pro" pitchFamily="34" charset="0"/>
                          <a:cs typeface="Arial" pitchFamily="34" charset="0"/>
                        </a:rPr>
                        <a:t> Resilient </a:t>
                      </a:r>
                      <a:r>
                        <a:rPr lang="en-US" b="0" dirty="0" err="1" smtClean="0">
                          <a:solidFill>
                            <a:schemeClr val="tx1"/>
                          </a:solidFill>
                          <a:latin typeface="Myriad Pro" pitchFamily="34" charset="0"/>
                          <a:cs typeface="Arial" pitchFamily="34" charset="0"/>
                        </a:rPr>
                        <a:t>soCiEty</a:t>
                      </a:r>
                      <a:r>
                        <a:rPr lang="en-US" b="0" dirty="0" smtClean="0">
                          <a:solidFill>
                            <a:schemeClr val="tx1"/>
                          </a:solidFill>
                          <a:latin typeface="Myriad Pro" pitchFamily="34" charset="0"/>
                          <a:cs typeface="Arial" pitchFamily="34" charset="0"/>
                        </a:rPr>
                        <a:t> </a:t>
                      </a:r>
                      <a:endParaRPr lang="en-US" b="0"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70840">
                <a:tc>
                  <a:txBody>
                    <a:bodyPr/>
                    <a:lstStyle/>
                    <a:p>
                      <a:r>
                        <a:rPr lang="en-US" sz="1800" b="1" i="0" u="none" strike="noStrike" kern="1200" baseline="0" dirty="0" smtClean="0">
                          <a:solidFill>
                            <a:schemeClr val="dk1"/>
                          </a:solidFill>
                          <a:latin typeface="Myriad Pro" pitchFamily="34" charset="0"/>
                          <a:ea typeface="+mn-ea"/>
                          <a:cs typeface="Arial" pitchFamily="34" charset="0"/>
                        </a:rPr>
                        <a:t>Project acronym</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en-US" sz="1800" dirty="0" smtClean="0">
                          <a:latin typeface="Myriad Pro" pitchFamily="34" charset="0"/>
                          <a:cs typeface="Arial" pitchFamily="34" charset="0"/>
                        </a:rPr>
                        <a:t>K-FORCE</a:t>
                      </a:r>
                      <a:endParaRPr lang="en-US"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70840">
                <a:tc>
                  <a:txBody>
                    <a:bodyPr/>
                    <a:lstStyle/>
                    <a:p>
                      <a:r>
                        <a:rPr lang="en-US" sz="1800" b="1" dirty="0" smtClean="0">
                          <a:latin typeface="Myriad Pro" pitchFamily="34" charset="0"/>
                          <a:cs typeface="Arial" pitchFamily="34" charset="0"/>
                        </a:rPr>
                        <a:t>Project Number</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573942-EPP-1-2016-1-RS-EPPKA2-CBHE-JP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70840">
                <a:tc>
                  <a:txBody>
                    <a:bodyPr/>
                    <a:lstStyle/>
                    <a:p>
                      <a:r>
                        <a:rPr lang="sr-Latn-RS" b="1" dirty="0" smtClean="0">
                          <a:solidFill>
                            <a:schemeClr val="tx1"/>
                          </a:solidFill>
                          <a:latin typeface="Myriad Pro" pitchFamily="34" charset="0"/>
                          <a:cs typeface="Arial" pitchFamily="34" charset="0"/>
                        </a:rPr>
                        <a:t>Project Website</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b="1" i="0" dirty="0" smtClean="0">
                          <a:solidFill>
                            <a:schemeClr val="accent3">
                              <a:lumMod val="50000"/>
                            </a:schemeClr>
                          </a:solidFill>
                          <a:latin typeface="Myriad Pro" pitchFamily="34" charset="0"/>
                          <a:cs typeface="Arial" pitchFamily="34" charset="0"/>
                        </a:rPr>
                        <a:t>http://kforce.uns.ac.rs/ </a:t>
                      </a:r>
                      <a:endParaRPr lang="en-US" sz="1800" i="0" dirty="0" smtClean="0">
                        <a:solidFill>
                          <a:schemeClr val="accent3">
                            <a:lumMod val="50000"/>
                          </a:schemeClr>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70840">
                <a:tc>
                  <a:txBody>
                    <a:bodyPr/>
                    <a:lstStyle/>
                    <a:p>
                      <a:r>
                        <a:rPr lang="en-US" sz="1800" b="1" i="0" u="none" strike="noStrike" kern="1200" baseline="0" dirty="0" smtClean="0">
                          <a:solidFill>
                            <a:schemeClr val="dk1"/>
                          </a:solidFill>
                          <a:latin typeface="Myriad Pro" pitchFamily="34" charset="0"/>
                          <a:ea typeface="+mn-ea"/>
                          <a:cs typeface="Arial" pitchFamily="34" charset="0"/>
                        </a:rPr>
                        <a:t>Project duration</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3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70840">
                <a:tc>
                  <a:txBody>
                    <a:bodyPr/>
                    <a:lstStyle/>
                    <a:p>
                      <a:r>
                        <a:rPr lang="en-US" b="1" dirty="0" smtClean="0">
                          <a:solidFill>
                            <a:schemeClr val="tx1"/>
                          </a:solidFill>
                          <a:latin typeface="Myriad Pro" pitchFamily="34" charset="0"/>
                          <a:cs typeface="Arial" pitchFamily="34" charset="0"/>
                        </a:rPr>
                        <a:t>Start</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15</a:t>
                      </a:r>
                      <a:r>
                        <a:rPr lang="en-US" sz="1800" baseline="30000" dirty="0" smtClean="0">
                          <a:latin typeface="Myriad Pro" pitchFamily="34" charset="0"/>
                          <a:cs typeface="Arial" pitchFamily="34" charset="0"/>
                        </a:rPr>
                        <a:t>th</a:t>
                      </a:r>
                      <a:r>
                        <a:rPr lang="en-US" sz="1800" dirty="0" smtClean="0">
                          <a:latin typeface="Myriad Pro" pitchFamily="34" charset="0"/>
                          <a:cs typeface="Arial" pitchFamily="34" charset="0"/>
                        </a:rPr>
                        <a:t> October</a:t>
                      </a:r>
                      <a:r>
                        <a:rPr lang="en-US" sz="1800" baseline="0" dirty="0" smtClean="0">
                          <a:latin typeface="Myriad Pro" pitchFamily="34" charset="0"/>
                          <a:cs typeface="Arial" pitchFamily="34" charset="0"/>
                        </a:rPr>
                        <a:t> 2016 </a:t>
                      </a:r>
                      <a:endParaRPr lang="en-US" sz="1800"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96240">
                <a:tc>
                  <a:txBody>
                    <a:bodyPr/>
                    <a:lstStyle/>
                    <a:p>
                      <a:r>
                        <a:rPr lang="en-US" b="1" dirty="0" err="1" smtClean="0">
                          <a:solidFill>
                            <a:schemeClr val="tx1"/>
                          </a:solidFill>
                          <a:latin typeface="Myriad Pro" pitchFamily="34" charset="0"/>
                          <a:cs typeface="Arial" pitchFamily="34" charset="0"/>
                        </a:rPr>
                        <a:t>Programme</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ERASMUS+</a:t>
                      </a:r>
                      <a:endParaRPr lang="en-US" sz="1800" b="1"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81000">
                <a:tc>
                  <a:txBody>
                    <a:bodyPr/>
                    <a:lstStyle/>
                    <a:p>
                      <a:r>
                        <a:rPr lang="en-US" sz="1800" b="1" dirty="0" smtClean="0">
                          <a:latin typeface="Myriad Pro" pitchFamily="34" charset="0"/>
                          <a:cs typeface="Arial" pitchFamily="34" charset="0"/>
                        </a:rPr>
                        <a:t>Key Action </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yriad Pro" pitchFamily="34" charset="0"/>
                          <a:cs typeface="Arial" pitchFamily="34" charset="0"/>
                        </a:rPr>
                        <a:t>C</a:t>
                      </a:r>
                      <a:r>
                        <a:rPr lang="en-US" sz="1800" dirty="0" smtClean="0">
                          <a:latin typeface="Myriad Pro" pitchFamily="34" charset="0"/>
                          <a:cs typeface="Arial" pitchFamily="34" charset="0"/>
                        </a:rPr>
                        <a:t>ooperation for innovation and the</a:t>
                      </a:r>
                      <a:r>
                        <a:rPr lang="en-US" sz="1800" baseline="0" dirty="0" smtClean="0">
                          <a:latin typeface="Myriad Pro" pitchFamily="34" charset="0"/>
                          <a:cs typeface="Arial" pitchFamily="34" charset="0"/>
                        </a:rPr>
                        <a:t> </a:t>
                      </a:r>
                      <a:r>
                        <a:rPr lang="en-US" sz="1800" dirty="0" smtClean="0">
                          <a:latin typeface="Myriad Pro" pitchFamily="34" charset="0"/>
                          <a:cs typeface="Arial" pitchFamily="34" charset="0"/>
                        </a:rPr>
                        <a:t>exchange of good practices </a:t>
                      </a:r>
                      <a:endParaRPr lang="en-US" sz="1800" b="1"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04800">
                <a:tc>
                  <a:txBody>
                    <a:bodyPr/>
                    <a:lstStyle/>
                    <a:p>
                      <a:r>
                        <a:rPr lang="en-US" b="1" dirty="0" smtClean="0">
                          <a:solidFill>
                            <a:schemeClr val="tx1"/>
                          </a:solidFill>
                          <a:latin typeface="Myriad Pro" pitchFamily="34" charset="0"/>
                          <a:cs typeface="Arial" pitchFamily="34" charset="0"/>
                        </a:rPr>
                        <a:t>Action</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yriad Pro" pitchFamily="34" charset="0"/>
                          <a:cs typeface="Arial" pitchFamily="34" charset="0"/>
                        </a:rPr>
                        <a:t>Capacity building in the field of higher education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04800">
                <a:tc rowSpan="3">
                  <a:txBody>
                    <a:bodyPr/>
                    <a:lstStyle/>
                    <a:p>
                      <a:r>
                        <a:rPr lang="en-US" b="1" dirty="0" smtClean="0">
                          <a:solidFill>
                            <a:schemeClr val="tx1"/>
                          </a:solidFill>
                          <a:latin typeface="Myriad Pro" pitchFamily="34" charset="0"/>
                          <a:cs typeface="Arial" pitchFamily="34" charset="0"/>
                        </a:rPr>
                        <a:t>Total cost of the project</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yriad Pro" pitchFamily="34" charset="0"/>
                          <a:ea typeface="+mn-ea"/>
                          <a:cs typeface="Arial" pitchFamily="34" charset="0"/>
                        </a:rPr>
                        <a:t>1.237.129,00  EUR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432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Grant for Project</a:t>
                      </a:r>
                      <a:r>
                        <a:rPr lang="en-US" sz="1800" baseline="0" dirty="0" smtClean="0">
                          <a:latin typeface="Myriad Pro" pitchFamily="34" charset="0"/>
                          <a:cs typeface="Arial" pitchFamily="34" charset="0"/>
                        </a:rPr>
                        <a:t> Activities: </a:t>
                      </a:r>
                      <a:endParaRPr lang="en-US" sz="1800"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yriad Pro" pitchFamily="34" charset="0"/>
                          <a:cs typeface="Arial" pitchFamily="34" charset="0"/>
                        </a:rPr>
                        <a:t>985.474,00 EUR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24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Additional Grant for Special Mobility Strand:</a:t>
                      </a:r>
                      <a:r>
                        <a:rPr lang="en-US" sz="1800" baseline="0" dirty="0" smtClean="0">
                          <a:latin typeface="Myriad Pro" pitchFamily="34" charset="0"/>
                          <a:cs typeface="Arial" pitchFamily="34" charset="0"/>
                        </a:rPr>
                        <a:t> </a:t>
                      </a:r>
                      <a:endParaRPr lang="en-US" sz="1800" dirty="0" smtClean="0">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yriad Pro" pitchFamily="34" charset="0"/>
                          <a:cs typeface="Arial" pitchFamily="34" charset="0"/>
                        </a:rPr>
                        <a:t>251.655,00 EUR</a:t>
                      </a:r>
                      <a:endParaRPr lang="en-US" sz="1800" dirty="0" smtClean="0">
                        <a:latin typeface="Myriad Pro"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dirty="0" smtClean="0">
                          <a:solidFill>
                            <a:schemeClr val="tx1"/>
                          </a:solidFill>
                          <a:latin typeface="Myriad Pro" pitchFamily="34" charset="0"/>
                          <a:cs typeface="Arial" pitchFamily="34" charset="0"/>
                        </a:rPr>
                        <a:t>Coordinator</a:t>
                      </a:r>
                      <a:endParaRPr lang="en-US" b="1" dirty="0">
                        <a:solidFill>
                          <a:schemeClr val="tx1"/>
                        </a:solidFill>
                        <a:latin typeface="Myriad Pro"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University of Novi Sad</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yriad Pro" pitchFamily="34" charset="0"/>
                          <a:cs typeface="Arial"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bl>
          </a:graphicData>
        </a:graphic>
      </p:graphicFrame>
      <p:sp>
        <p:nvSpPr>
          <p:cNvPr id="19" name="TextBox 18"/>
          <p:cNvSpPr txBox="1"/>
          <p:nvPr/>
        </p:nvSpPr>
        <p:spPr>
          <a:xfrm>
            <a:off x="179512" y="251937"/>
            <a:ext cx="7885199" cy="523220"/>
          </a:xfrm>
          <a:prstGeom prst="rect">
            <a:avLst/>
          </a:prstGeom>
          <a:noFill/>
        </p:spPr>
        <p:txBody>
          <a:bodyPr wrap="square" rtlCol="0">
            <a:spAutoFit/>
          </a:bodyPr>
          <a:lstStyle/>
          <a:p>
            <a:r>
              <a:rPr lang="sr-Latn-RS" sz="2800" b="1" dirty="0" smtClean="0">
                <a:solidFill>
                  <a:srgbClr val="00B050"/>
                </a:solidFill>
                <a:latin typeface="Myriad Pro"/>
              </a:rPr>
              <a:t>The Project CV</a:t>
            </a:r>
            <a:endParaRPr lang="en-US" b="1" dirty="0">
              <a:solidFill>
                <a:srgbClr val="00B050"/>
              </a:solidFill>
              <a:latin typeface="Myriad Pro"/>
            </a:endParaRPr>
          </a:p>
        </p:txBody>
      </p:sp>
    </p:spTree>
    <p:extLst>
      <p:ext uri="{BB962C8B-B14F-4D97-AF65-F5344CB8AC3E}">
        <p14:creationId xmlns:p14="http://schemas.microsoft.com/office/powerpoint/2010/main" val="1981374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5"/>
          <p:cNvSpPr txBox="1">
            <a:spLocks/>
          </p:cNvSpPr>
          <p:nvPr/>
        </p:nvSpPr>
        <p:spPr>
          <a:xfrm>
            <a:off x="323528" y="1556792"/>
            <a:ext cx="8208912" cy="571504"/>
          </a:xfrm>
        </p:spPr>
        <p:txBody>
          <a:bodyPr/>
          <a:lstStyle>
            <a:lvl1pPr>
              <a:defRPr>
                <a:latin typeface="+mj-lt"/>
                <a:ea typeface="+mj-ea"/>
                <a:cs typeface="+mj-cs"/>
              </a:defRPr>
            </a:lvl1pPr>
          </a:lstStyle>
          <a:p>
            <a:r>
              <a:rPr lang="en-US" altLang="en-US" sz="2800" b="1" kern="0" dirty="0" smtClean="0">
                <a:solidFill>
                  <a:srgbClr val="2C318E"/>
                </a:solidFill>
                <a:latin typeface="Calibri" panose="020F0502020204030204" pitchFamily="34" charset="0"/>
              </a:rPr>
              <a:t>Prof. </a:t>
            </a:r>
            <a:r>
              <a:rPr lang="en-US" altLang="en-US" sz="2800" b="1" kern="0" dirty="0" err="1" smtClean="0">
                <a:solidFill>
                  <a:srgbClr val="2C318E"/>
                </a:solidFill>
                <a:latin typeface="Calibri" panose="020F0502020204030204" pitchFamily="34" charset="0"/>
              </a:rPr>
              <a:t>Vlatko</a:t>
            </a:r>
            <a:r>
              <a:rPr lang="en-US" altLang="en-US" sz="2800" b="1" kern="0" dirty="0" smtClean="0">
                <a:solidFill>
                  <a:srgbClr val="2C318E"/>
                </a:solidFill>
                <a:latin typeface="Calibri" panose="020F0502020204030204" pitchFamily="34" charset="0"/>
              </a:rPr>
              <a:t> </a:t>
            </a:r>
            <a:r>
              <a:rPr lang="en-US" altLang="en-US" sz="2800" b="1" kern="0" dirty="0" err="1" smtClean="0">
                <a:solidFill>
                  <a:srgbClr val="2C318E"/>
                </a:solidFill>
                <a:latin typeface="Calibri" panose="020F0502020204030204" pitchFamily="34" charset="0"/>
              </a:rPr>
              <a:t>Šešov</a:t>
            </a:r>
            <a:endParaRPr lang="en-US" altLang="en-US" sz="2800" b="1" kern="0" dirty="0" smtClean="0">
              <a:solidFill>
                <a:srgbClr val="2C318E"/>
              </a:solidFill>
              <a:latin typeface="Calibri" panose="020F0502020204030204" pitchFamily="34" charset="0"/>
            </a:endParaRPr>
          </a:p>
          <a:p>
            <a:endParaRPr lang="en-US" altLang="en-US" sz="2800" b="1" kern="0" dirty="0">
              <a:solidFill>
                <a:srgbClr val="2C318E"/>
              </a:solidFill>
              <a:latin typeface="Calibri" panose="020F0502020204030204" pitchFamily="34" charset="0"/>
            </a:endParaRPr>
          </a:p>
          <a:p>
            <a:r>
              <a:rPr lang="en-US" sz="2400" b="1" dirty="0">
                <a:solidFill>
                  <a:schemeClr val="tx2"/>
                </a:solidFill>
              </a:rPr>
              <a:t>Earthquake Geotechnical Risks Manifestation, Consequences and </a:t>
            </a:r>
            <a:r>
              <a:rPr lang="en-US" sz="2400" b="1" dirty="0" smtClean="0">
                <a:solidFill>
                  <a:schemeClr val="tx2"/>
                </a:solidFill>
              </a:rPr>
              <a:t>Mitigation</a:t>
            </a:r>
          </a:p>
          <a:p>
            <a:endParaRPr lang="en-GB" sz="2400" b="1" dirty="0" smtClean="0">
              <a:solidFill>
                <a:schemeClr val="tx2"/>
              </a:solidFill>
            </a:endParaRPr>
          </a:p>
          <a:p>
            <a:endParaRPr lang="mk-MK" altLang="en-US" sz="2800" b="1" kern="0" dirty="0" smtClean="0">
              <a:solidFill>
                <a:srgbClr val="2C318E"/>
              </a:solidFill>
            </a:endParaRPr>
          </a:p>
        </p:txBody>
      </p:sp>
      <p:pic>
        <p:nvPicPr>
          <p:cNvPr id="3" name="Picture 2"/>
          <p:cNvPicPr>
            <a:picLocks noChangeAspect="1"/>
          </p:cNvPicPr>
          <p:nvPr/>
        </p:nvPicPr>
        <p:blipFill>
          <a:blip r:embed="rId2"/>
          <a:stretch>
            <a:fillRect/>
          </a:stretch>
        </p:blipFill>
        <p:spPr>
          <a:xfrm>
            <a:off x="179512" y="3429000"/>
            <a:ext cx="8826004" cy="992615"/>
          </a:xfrm>
          <a:prstGeom prst="rect">
            <a:avLst/>
          </a:prstGeom>
        </p:spPr>
      </p:pic>
      <p:pic>
        <p:nvPicPr>
          <p:cNvPr id="4" name="Picture 3"/>
          <p:cNvPicPr>
            <a:picLocks noChangeAspect="1"/>
          </p:cNvPicPr>
          <p:nvPr/>
        </p:nvPicPr>
        <p:blipFill>
          <a:blip r:embed="rId3"/>
          <a:stretch>
            <a:fillRect/>
          </a:stretch>
        </p:blipFill>
        <p:spPr>
          <a:xfrm>
            <a:off x="196660" y="4581128"/>
            <a:ext cx="8808856" cy="864096"/>
          </a:xfrm>
          <a:prstGeom prst="rect">
            <a:avLst/>
          </a:prstGeom>
        </p:spPr>
      </p:pic>
    </p:spTree>
    <p:extLst>
      <p:ext uri="{BB962C8B-B14F-4D97-AF65-F5344CB8AC3E}">
        <p14:creationId xmlns:p14="http://schemas.microsoft.com/office/powerpoint/2010/main" val="237033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5"/>
          <p:cNvSpPr txBox="1">
            <a:spLocks/>
          </p:cNvSpPr>
          <p:nvPr/>
        </p:nvSpPr>
        <p:spPr>
          <a:xfrm>
            <a:off x="323528" y="1556792"/>
            <a:ext cx="8208912" cy="571504"/>
          </a:xfrm>
        </p:spPr>
        <p:txBody>
          <a:bodyPr/>
          <a:lstStyle>
            <a:lvl1pPr>
              <a:defRPr>
                <a:latin typeface="+mj-lt"/>
                <a:ea typeface="+mj-ea"/>
                <a:cs typeface="+mj-cs"/>
              </a:defRPr>
            </a:lvl1pPr>
          </a:lstStyle>
          <a:p>
            <a:r>
              <a:rPr lang="en-US" altLang="en-US" sz="2800" b="1" kern="0" dirty="0" smtClean="0">
                <a:solidFill>
                  <a:srgbClr val="2C318E"/>
                </a:solidFill>
                <a:latin typeface="Calibri" panose="020F0502020204030204" pitchFamily="34" charset="0"/>
              </a:rPr>
              <a:t>Prof. </a:t>
            </a:r>
            <a:r>
              <a:rPr lang="en-US" altLang="en-US" sz="2800" b="1" kern="0" dirty="0" err="1" smtClean="0">
                <a:solidFill>
                  <a:srgbClr val="2C318E"/>
                </a:solidFill>
                <a:latin typeface="Calibri" panose="020F0502020204030204" pitchFamily="34" charset="0"/>
              </a:rPr>
              <a:t>Mihail</a:t>
            </a:r>
            <a:r>
              <a:rPr lang="en-US" altLang="en-US" sz="2800" b="1" kern="0" dirty="0" smtClean="0">
                <a:solidFill>
                  <a:srgbClr val="2C318E"/>
                </a:solidFill>
                <a:latin typeface="Calibri" panose="020F0502020204030204" pitchFamily="34" charset="0"/>
              </a:rPr>
              <a:t> </a:t>
            </a:r>
            <a:r>
              <a:rPr lang="en-US" altLang="en-US" sz="2800" b="1" kern="0" dirty="0" err="1" smtClean="0">
                <a:solidFill>
                  <a:srgbClr val="2C318E"/>
                </a:solidFill>
                <a:latin typeface="Calibri" panose="020F0502020204030204" pitchFamily="34" charset="0"/>
              </a:rPr>
              <a:t>Garevski</a:t>
            </a:r>
            <a:endParaRPr lang="en-US" altLang="en-US" sz="2800" b="1" kern="0" dirty="0" smtClean="0">
              <a:solidFill>
                <a:srgbClr val="2C318E"/>
              </a:solidFill>
              <a:latin typeface="Calibri" panose="020F0502020204030204" pitchFamily="34" charset="0"/>
            </a:endParaRPr>
          </a:p>
          <a:p>
            <a:endParaRPr lang="en-US" altLang="en-US" sz="2800" b="1" kern="0" dirty="0">
              <a:solidFill>
                <a:srgbClr val="2C318E"/>
              </a:solidFill>
              <a:latin typeface="Calibri" panose="020F0502020204030204" pitchFamily="34" charset="0"/>
            </a:endParaRPr>
          </a:p>
          <a:p>
            <a:r>
              <a:rPr lang="en-US" sz="2400" b="1" dirty="0" smtClean="0">
                <a:solidFill>
                  <a:schemeClr val="tx2"/>
                </a:solidFill>
              </a:rPr>
              <a:t>Basic knowledge to be prepared for earthquakes</a:t>
            </a:r>
          </a:p>
          <a:p>
            <a:endParaRPr lang="en-US" sz="2400" b="1" dirty="0" smtClean="0">
              <a:solidFill>
                <a:schemeClr val="tx2"/>
              </a:solidFill>
            </a:endParaRPr>
          </a:p>
          <a:p>
            <a:pPr marL="914400" indent="-342900">
              <a:buFont typeface="Arial" panose="020B0604020202020204" pitchFamily="34" charset="0"/>
              <a:buChar char="•"/>
            </a:pPr>
            <a:r>
              <a:rPr lang="en-US" sz="2400" b="1" dirty="0" smtClean="0">
                <a:solidFill>
                  <a:schemeClr val="tx2"/>
                </a:solidFill>
              </a:rPr>
              <a:t>Main characteristic and side effects of earthquakes</a:t>
            </a:r>
          </a:p>
          <a:p>
            <a:pPr marL="914400" indent="-342900">
              <a:buFont typeface="Arial" panose="020B0604020202020204" pitchFamily="34" charset="0"/>
              <a:buChar char="•"/>
            </a:pPr>
            <a:r>
              <a:rPr lang="en-US" sz="2400" b="1" dirty="0" smtClean="0">
                <a:solidFill>
                  <a:schemeClr val="tx2"/>
                </a:solidFill>
              </a:rPr>
              <a:t>How to choose seismic sieve house/building</a:t>
            </a:r>
          </a:p>
          <a:p>
            <a:pPr marL="914400" indent="-342900">
              <a:buFont typeface="Arial" panose="020B0604020202020204" pitchFamily="34" charset="0"/>
              <a:buChar char="•"/>
            </a:pPr>
            <a:r>
              <a:rPr lang="en-US" sz="2400" b="1" dirty="0" smtClean="0">
                <a:solidFill>
                  <a:schemeClr val="tx2"/>
                </a:solidFill>
              </a:rPr>
              <a:t>What to do before, during and after the earthquake</a:t>
            </a:r>
          </a:p>
          <a:p>
            <a:endParaRPr lang="en-GB" sz="2400" b="1" dirty="0" smtClean="0">
              <a:solidFill>
                <a:schemeClr val="tx2"/>
              </a:solidFill>
            </a:endParaRPr>
          </a:p>
          <a:p>
            <a:endParaRPr lang="mk-MK" altLang="en-US" sz="2800" b="1" kern="0" dirty="0" smtClean="0">
              <a:solidFill>
                <a:srgbClr val="2C318E"/>
              </a:solidFill>
            </a:endParaRPr>
          </a:p>
        </p:txBody>
      </p:sp>
    </p:spTree>
    <p:extLst>
      <p:ext uri="{BB962C8B-B14F-4D97-AF65-F5344CB8AC3E}">
        <p14:creationId xmlns:p14="http://schemas.microsoft.com/office/powerpoint/2010/main" val="4007616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5"/>
          <p:cNvSpPr txBox="1">
            <a:spLocks/>
          </p:cNvSpPr>
          <p:nvPr/>
        </p:nvSpPr>
        <p:spPr>
          <a:xfrm>
            <a:off x="323528" y="1556792"/>
            <a:ext cx="8208912" cy="571504"/>
          </a:xfrm>
        </p:spPr>
        <p:txBody>
          <a:bodyPr/>
          <a:lstStyle>
            <a:lvl1pPr>
              <a:defRPr>
                <a:latin typeface="+mj-lt"/>
                <a:ea typeface="+mj-ea"/>
                <a:cs typeface="+mj-cs"/>
              </a:defRPr>
            </a:lvl1pPr>
          </a:lstStyle>
          <a:p>
            <a:r>
              <a:rPr lang="en-US" altLang="en-US" sz="2800" b="1" kern="0" dirty="0" smtClean="0">
                <a:solidFill>
                  <a:srgbClr val="2C318E"/>
                </a:solidFill>
                <a:latin typeface="Calibri" panose="020F0502020204030204" pitchFamily="34" charset="0"/>
              </a:rPr>
              <a:t>Prof. Meri </a:t>
            </a:r>
            <a:r>
              <a:rPr lang="en-US" altLang="en-US" sz="2800" b="1" kern="0" dirty="0" err="1" smtClean="0">
                <a:solidFill>
                  <a:srgbClr val="2C318E"/>
                </a:solidFill>
                <a:latin typeface="Calibri" panose="020F0502020204030204" pitchFamily="34" charset="0"/>
              </a:rPr>
              <a:t>Cvetkovska</a:t>
            </a:r>
            <a:endParaRPr lang="en-US" altLang="en-US" sz="2800" b="1" kern="0" dirty="0" smtClean="0">
              <a:solidFill>
                <a:srgbClr val="2C318E"/>
              </a:solidFill>
              <a:latin typeface="Calibri" panose="020F0502020204030204" pitchFamily="34" charset="0"/>
            </a:endParaRPr>
          </a:p>
          <a:p>
            <a:endParaRPr lang="en-US" altLang="en-US" sz="2800" b="1" kern="0" dirty="0">
              <a:solidFill>
                <a:srgbClr val="2C318E"/>
              </a:solidFill>
              <a:latin typeface="Calibri" panose="020F0502020204030204" pitchFamily="34" charset="0"/>
            </a:endParaRPr>
          </a:p>
          <a:p>
            <a:r>
              <a:rPr lang="en-CA" sz="2400" b="1" dirty="0" smtClean="0">
                <a:solidFill>
                  <a:schemeClr val="tx2"/>
                </a:solidFill>
              </a:rPr>
              <a:t>Fire safety engineering-from theory to practice</a:t>
            </a:r>
          </a:p>
          <a:p>
            <a:pPr marL="1146175" lvl="0" indent="-285750">
              <a:buFont typeface="Arial" panose="020B0604020202020204" pitchFamily="34" charset="0"/>
              <a:buChar char="•"/>
            </a:pPr>
            <a:endParaRPr lang="en-GB" sz="2000" b="1" dirty="0" smtClean="0">
              <a:solidFill>
                <a:schemeClr val="tx2"/>
              </a:solidFill>
            </a:endParaRPr>
          </a:p>
          <a:p>
            <a:pPr marL="1146175" lvl="0" indent="-285750">
              <a:buFont typeface="Arial" panose="020B0604020202020204" pitchFamily="34" charset="0"/>
              <a:buChar char="•"/>
            </a:pPr>
            <a:r>
              <a:rPr lang="en-US" sz="2000" b="1" dirty="0" smtClean="0">
                <a:solidFill>
                  <a:schemeClr val="tx2"/>
                </a:solidFill>
              </a:rPr>
              <a:t>Fire as accidental load on structures</a:t>
            </a:r>
          </a:p>
          <a:p>
            <a:pPr marL="1146175" lvl="0" indent="-285750">
              <a:buFont typeface="Arial" panose="020B0604020202020204" pitchFamily="34" charset="0"/>
              <a:buChar char="•"/>
            </a:pPr>
            <a:r>
              <a:rPr lang="en-US" sz="2000" b="1" dirty="0" smtClean="0">
                <a:solidFill>
                  <a:schemeClr val="tx2"/>
                </a:solidFill>
              </a:rPr>
              <a:t>Risks from fire as </a:t>
            </a:r>
            <a:r>
              <a:rPr lang="en-US" sz="2000" b="1" dirty="0">
                <a:solidFill>
                  <a:schemeClr val="tx2"/>
                </a:solidFill>
              </a:rPr>
              <a:t>accidental load </a:t>
            </a:r>
            <a:r>
              <a:rPr lang="en-US" sz="2000" b="1" dirty="0" smtClean="0">
                <a:solidFill>
                  <a:schemeClr val="tx2"/>
                </a:solidFill>
              </a:rPr>
              <a:t>on </a:t>
            </a:r>
            <a:r>
              <a:rPr lang="en-US" sz="2000" b="1" dirty="0">
                <a:solidFill>
                  <a:schemeClr val="tx2"/>
                </a:solidFill>
              </a:rPr>
              <a:t>structures</a:t>
            </a:r>
            <a:endParaRPr lang="en-US" sz="2000" b="1" dirty="0" smtClean="0">
              <a:solidFill>
                <a:schemeClr val="tx2"/>
              </a:solidFill>
            </a:endParaRPr>
          </a:p>
          <a:p>
            <a:pPr marL="1146175" lvl="0" indent="-285750">
              <a:buFont typeface="Arial" panose="020B0604020202020204" pitchFamily="34" charset="0"/>
              <a:buChar char="•"/>
            </a:pPr>
            <a:r>
              <a:rPr lang="en-US" sz="2000" b="1" dirty="0" smtClean="0">
                <a:solidFill>
                  <a:schemeClr val="tx2"/>
                </a:solidFill>
              </a:rPr>
              <a:t>Behavior of concrete structures in fire</a:t>
            </a:r>
          </a:p>
          <a:p>
            <a:pPr marL="1146175" lvl="0" indent="-285750">
              <a:buFont typeface="Arial" panose="020B0604020202020204" pitchFamily="34" charset="0"/>
              <a:buChar char="•"/>
            </a:pPr>
            <a:r>
              <a:rPr lang="en-US" sz="2000" b="1" dirty="0" smtClean="0">
                <a:solidFill>
                  <a:schemeClr val="tx2"/>
                </a:solidFill>
              </a:rPr>
              <a:t>Behavior of still structures in fire</a:t>
            </a:r>
          </a:p>
          <a:p>
            <a:pPr marL="1146175" lvl="0" indent="-285750">
              <a:buFont typeface="Arial" panose="020B0604020202020204" pitchFamily="34" charset="0"/>
              <a:buChar char="•"/>
            </a:pPr>
            <a:r>
              <a:rPr lang="en-US" sz="2000" b="1" dirty="0" smtClean="0">
                <a:solidFill>
                  <a:schemeClr val="tx2"/>
                </a:solidFill>
              </a:rPr>
              <a:t>Behavior of wooden structures in fire</a:t>
            </a:r>
            <a:endParaRPr lang="en-US" sz="2000" dirty="0">
              <a:solidFill>
                <a:schemeClr val="tx2"/>
              </a:solidFill>
            </a:endParaRPr>
          </a:p>
          <a:p>
            <a:endParaRPr lang="en-US" sz="2400" dirty="0">
              <a:solidFill>
                <a:schemeClr val="tx2"/>
              </a:solidFill>
            </a:endParaRPr>
          </a:p>
          <a:p>
            <a:r>
              <a:rPr lang="en-CA" dirty="0"/>
              <a:t> </a:t>
            </a:r>
            <a:endParaRPr lang="en-US" dirty="0"/>
          </a:p>
          <a:p>
            <a:endParaRPr lang="mk-MK" altLang="en-US" sz="2800" b="1" kern="0" dirty="0" smtClean="0">
              <a:solidFill>
                <a:srgbClr val="2C318E"/>
              </a:solidFill>
            </a:endParaRPr>
          </a:p>
        </p:txBody>
      </p:sp>
    </p:spTree>
    <p:extLst>
      <p:ext uri="{BB962C8B-B14F-4D97-AF65-F5344CB8AC3E}">
        <p14:creationId xmlns:p14="http://schemas.microsoft.com/office/powerpoint/2010/main" val="3385888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itle 5"/>
          <p:cNvSpPr txBox="1">
            <a:spLocks/>
          </p:cNvSpPr>
          <p:nvPr/>
        </p:nvSpPr>
        <p:spPr>
          <a:xfrm>
            <a:off x="323528" y="1412776"/>
            <a:ext cx="8208912" cy="571504"/>
          </a:xfrm>
        </p:spPr>
        <p:txBody>
          <a:bodyPr/>
          <a:lstStyle>
            <a:lvl1pPr>
              <a:defRPr>
                <a:latin typeface="+mj-lt"/>
                <a:ea typeface="+mj-ea"/>
                <a:cs typeface="+mj-cs"/>
              </a:defRPr>
            </a:lvl1pPr>
          </a:lstStyle>
          <a:p>
            <a:r>
              <a:rPr lang="en-US" altLang="en-US" sz="2800" b="1" kern="0" dirty="0" smtClean="0">
                <a:solidFill>
                  <a:srgbClr val="2C318E"/>
                </a:solidFill>
                <a:latin typeface="Calibri" panose="020F0502020204030204" pitchFamily="34" charset="0"/>
              </a:rPr>
              <a:t>Assist. Prof. </a:t>
            </a:r>
            <a:r>
              <a:rPr lang="en-US" altLang="en-US" sz="2800" b="1" kern="0" dirty="0" err="1" smtClean="0">
                <a:solidFill>
                  <a:srgbClr val="2C318E"/>
                </a:solidFill>
                <a:latin typeface="Calibri" panose="020F0502020204030204" pitchFamily="34" charset="0"/>
              </a:rPr>
              <a:t>Marijana</a:t>
            </a:r>
            <a:r>
              <a:rPr lang="en-US" altLang="en-US" sz="2800" b="1" kern="0" dirty="0" smtClean="0">
                <a:solidFill>
                  <a:srgbClr val="2C318E"/>
                </a:solidFill>
                <a:latin typeface="Calibri" panose="020F0502020204030204" pitchFamily="34" charset="0"/>
              </a:rPr>
              <a:t> </a:t>
            </a:r>
            <a:r>
              <a:rPr lang="en-US" altLang="en-US" sz="2800" b="1" kern="0" dirty="0" err="1" smtClean="0">
                <a:solidFill>
                  <a:srgbClr val="2C318E"/>
                </a:solidFill>
                <a:latin typeface="Calibri" panose="020F0502020204030204" pitchFamily="34" charset="0"/>
              </a:rPr>
              <a:t>Lazarevska</a:t>
            </a:r>
            <a:endParaRPr lang="en-US" altLang="en-US" sz="2800" b="1" kern="0" dirty="0" smtClean="0">
              <a:solidFill>
                <a:srgbClr val="2C318E"/>
              </a:solidFill>
              <a:latin typeface="Calibri" panose="020F0502020204030204" pitchFamily="34" charset="0"/>
            </a:endParaRPr>
          </a:p>
          <a:p>
            <a:endParaRPr lang="en-US" altLang="en-US" sz="2800" b="1" kern="0" dirty="0">
              <a:solidFill>
                <a:srgbClr val="2C318E"/>
              </a:solidFill>
              <a:latin typeface="Calibri" panose="020F0502020204030204" pitchFamily="34" charset="0"/>
            </a:endParaRPr>
          </a:p>
          <a:p>
            <a:r>
              <a:rPr lang="en-US" sz="2400" b="1" dirty="0" smtClean="0">
                <a:solidFill>
                  <a:schemeClr val="tx2"/>
                </a:solidFill>
              </a:rPr>
              <a:t>PROJECT RISK MANAGEMENT</a:t>
            </a:r>
          </a:p>
          <a:p>
            <a:endParaRPr lang="en-US" sz="1000" b="1" dirty="0" smtClean="0">
              <a:solidFill>
                <a:schemeClr val="tx2"/>
              </a:solidFill>
            </a:endParaRPr>
          </a:p>
          <a:p>
            <a:r>
              <a:rPr lang="en-US" sz="2000" b="1" dirty="0" smtClean="0">
                <a:solidFill>
                  <a:schemeClr val="tx2"/>
                </a:solidFill>
              </a:rPr>
              <a:t>Definition </a:t>
            </a:r>
            <a:r>
              <a:rPr lang="en-US" sz="2000" b="1" dirty="0">
                <a:solidFill>
                  <a:schemeClr val="tx2"/>
                </a:solidFill>
              </a:rPr>
              <a:t>of risk. Risks in investment projects. Classification and sources of risks. Characteristics and specificities of investment projects as possible sources of risk. Possible consequences of risks. Examples of risks.</a:t>
            </a:r>
          </a:p>
          <a:p>
            <a:r>
              <a:rPr lang="en-US" sz="2000" b="1" dirty="0">
                <a:solidFill>
                  <a:schemeClr val="tx2"/>
                </a:solidFill>
              </a:rPr>
              <a:t>Risk management and uncertainty management. Standards for risk management and their application in construction.</a:t>
            </a:r>
          </a:p>
          <a:p>
            <a:r>
              <a:rPr lang="en-US" sz="2000" b="1" dirty="0">
                <a:solidFill>
                  <a:schemeClr val="tx2"/>
                </a:solidFill>
              </a:rPr>
              <a:t>Stages of risk management. Planning risk management. Identification of risks. Qualitative risk analysis. Quantitative risk analysis. Methods for assessing the probability of occurrence of risk. Planning a risk response. Monitoring and risk control. Measures to reduce risks.</a:t>
            </a:r>
            <a:endParaRPr lang="en-US" sz="2400" dirty="0">
              <a:solidFill>
                <a:schemeClr val="tx2"/>
              </a:solidFill>
            </a:endParaRPr>
          </a:p>
          <a:p>
            <a:r>
              <a:rPr lang="en-CA" dirty="0"/>
              <a:t> </a:t>
            </a:r>
            <a:endParaRPr lang="en-US" dirty="0"/>
          </a:p>
          <a:p>
            <a:endParaRPr lang="mk-MK" altLang="en-US" sz="2800" b="1" kern="0" dirty="0" smtClean="0">
              <a:solidFill>
                <a:srgbClr val="2C318E"/>
              </a:solidFill>
            </a:endParaRPr>
          </a:p>
        </p:txBody>
      </p:sp>
    </p:spTree>
    <p:extLst>
      <p:ext uri="{BB962C8B-B14F-4D97-AF65-F5344CB8AC3E}">
        <p14:creationId xmlns:p14="http://schemas.microsoft.com/office/powerpoint/2010/main" val="1092202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88840"/>
            <a:ext cx="7666735" cy="487680"/>
          </a:xfrm>
        </p:spPr>
        <p:txBody>
          <a:bodyPr/>
          <a:lstStyle/>
          <a:p>
            <a:r>
              <a:rPr lang="sr-Latn-RS" dirty="0" smtClean="0"/>
              <a:t>SECOND WEEK WORKSHOP</a:t>
            </a:r>
            <a:endParaRPr lang="en-US" dirty="0"/>
          </a:p>
        </p:txBody>
      </p:sp>
      <p:sp>
        <p:nvSpPr>
          <p:cNvPr id="3" name="Text Placeholder 2"/>
          <p:cNvSpPr>
            <a:spLocks noGrp="1"/>
          </p:cNvSpPr>
          <p:nvPr>
            <p:ph type="body" idx="1"/>
          </p:nvPr>
        </p:nvSpPr>
        <p:spPr>
          <a:xfrm>
            <a:off x="1331640" y="2636912"/>
            <a:ext cx="5555741" cy="2439035"/>
          </a:xfrm>
        </p:spPr>
        <p:txBody>
          <a:bodyPr/>
          <a:lstStyle/>
          <a:p>
            <a:r>
              <a:rPr lang="sr-Latn-RS" sz="2800" dirty="0" smtClean="0">
                <a:solidFill>
                  <a:srgbClr val="00B050"/>
                </a:solidFill>
              </a:rPr>
              <a:t>SAFIR AND OTHER PROGRAMMES FOR FIRE MODELING</a:t>
            </a:r>
            <a:endParaRPr lang="en-US" sz="2800" dirty="0">
              <a:solidFill>
                <a:srgbClr val="00B050"/>
              </a:solidFill>
            </a:endParaRPr>
          </a:p>
        </p:txBody>
      </p:sp>
    </p:spTree>
    <p:extLst>
      <p:ext uri="{BB962C8B-B14F-4D97-AF65-F5344CB8AC3E}">
        <p14:creationId xmlns:p14="http://schemas.microsoft.com/office/powerpoint/2010/main" val="2393853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4294" y="0"/>
            <a:ext cx="8229600" cy="1143000"/>
          </a:xfrm>
        </p:spPr>
        <p:txBody>
          <a:bodyPr>
            <a:normAutofit/>
          </a:bodyPr>
          <a:lstStyle/>
          <a:p>
            <a:pPr algn="l"/>
            <a:r>
              <a:rPr lang="sk-SK" sz="3200" b="1" cap="small" dirty="0" smtClean="0"/>
              <a:t>Topics and staff</a:t>
            </a:r>
            <a:endParaRPr lang="sk-SK" sz="3200" b="1" cap="small" dirty="0"/>
          </a:p>
        </p:txBody>
      </p:sp>
      <p:sp>
        <p:nvSpPr>
          <p:cNvPr id="5" name="Zástupný symbol obsahu 4"/>
          <p:cNvSpPr>
            <a:spLocks noGrp="1"/>
          </p:cNvSpPr>
          <p:nvPr>
            <p:ph idx="4294967295"/>
            <p:custDataLst>
              <p:tags r:id="rId1"/>
            </p:custDataLst>
          </p:nvPr>
        </p:nvSpPr>
        <p:spPr>
          <a:xfrm>
            <a:off x="457200" y="1672209"/>
            <a:ext cx="8229600" cy="4349079"/>
          </a:xfrm>
          <a:prstGeom prst="rect">
            <a:avLst/>
          </a:prstGeom>
        </p:spPr>
        <p:txBody>
          <a:bodyPr>
            <a:normAutofit/>
          </a:bodyPr>
          <a:lstStyle/>
          <a:p>
            <a:pPr marL="0" indent="0">
              <a:buNone/>
            </a:pPr>
            <a:r>
              <a:rPr lang="sk-SK" dirty="0" smtClean="0"/>
              <a:t>Topics:</a:t>
            </a:r>
          </a:p>
          <a:p>
            <a:pPr>
              <a:buFontTx/>
              <a:buChar char="-"/>
            </a:pPr>
            <a:r>
              <a:rPr lang="sk-SK" dirty="0" smtClean="0"/>
              <a:t>Fire safety engineering – Fire modelling</a:t>
            </a:r>
          </a:p>
          <a:p>
            <a:pPr>
              <a:buFontTx/>
              <a:buChar char="-"/>
            </a:pPr>
            <a:r>
              <a:rPr lang="sk-SK" dirty="0" smtClean="0"/>
              <a:t>Economics – Risks and resilience</a:t>
            </a:r>
          </a:p>
          <a:p>
            <a:pPr marL="0" indent="0">
              <a:buNone/>
            </a:pPr>
            <a:r>
              <a:rPr lang="sk-SK" dirty="0" smtClean="0"/>
              <a:t>Staff:</a:t>
            </a:r>
          </a:p>
          <a:p>
            <a:pPr marL="0" indent="0">
              <a:buNone/>
            </a:pPr>
            <a:r>
              <a:rPr lang="sk-SK" dirty="0" smtClean="0"/>
              <a:t>1 per year 2018 and 2019 from each institution </a:t>
            </a:r>
            <a:r>
              <a:rPr lang="sk-SK" dirty="0"/>
              <a:t>= 6 per year</a:t>
            </a:r>
            <a:endParaRPr lang="sk-SK" dirty="0" smtClean="0"/>
          </a:p>
          <a:p>
            <a:pPr marL="0" indent="0">
              <a:buNone/>
            </a:pPr>
            <a:r>
              <a:rPr lang="sk-SK" dirty="0" smtClean="0"/>
              <a:t>UNS, UNTZ, UBL, UT, VTNS, EPOKA</a:t>
            </a:r>
          </a:p>
        </p:txBody>
      </p:sp>
      <p:cxnSp>
        <p:nvCxnSpPr>
          <p:cNvPr id="6" name="Rovná spojnica 2"/>
          <p:cNvCxnSpPr/>
          <p:nvPr/>
        </p:nvCxnSpPr>
        <p:spPr>
          <a:xfrm>
            <a:off x="0" y="1124744"/>
            <a:ext cx="9144000" cy="0"/>
          </a:xfrm>
          <a:prstGeom prst="line">
            <a:avLst/>
          </a:prstGeom>
          <a:ln w="38100">
            <a:solidFill>
              <a:srgbClr val="409A4C"/>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3568" y="3789040"/>
            <a:ext cx="4572000" cy="2031325"/>
          </a:xfrm>
          <a:prstGeom prst="rect">
            <a:avLst/>
          </a:prstGeom>
        </p:spPr>
        <p:txBody>
          <a:bodyPr>
            <a:spAutoFit/>
          </a:bodyPr>
          <a:lstStyle/>
          <a:p>
            <a:r>
              <a:rPr lang="sk-SK" dirty="0"/>
              <a:t>Activities:</a:t>
            </a:r>
          </a:p>
          <a:p>
            <a:pPr>
              <a:buFontTx/>
              <a:buChar char="-"/>
            </a:pPr>
            <a:r>
              <a:rPr lang="sk-SK" dirty="0"/>
              <a:t>Level assessment to adjust content</a:t>
            </a:r>
          </a:p>
          <a:p>
            <a:pPr>
              <a:buFontTx/>
              <a:buChar char="-"/>
            </a:pPr>
            <a:r>
              <a:rPr lang="sk-SK" dirty="0"/>
              <a:t>Introductory lecture(s) by UNIZA</a:t>
            </a:r>
          </a:p>
          <a:p>
            <a:pPr>
              <a:buFontTx/>
              <a:buChar char="-"/>
            </a:pPr>
            <a:r>
              <a:rPr lang="sk-SK" dirty="0"/>
              <a:t>Lectures for UNIZA students</a:t>
            </a:r>
          </a:p>
          <a:p>
            <a:pPr>
              <a:buFontTx/>
              <a:buChar char="-"/>
            </a:pPr>
            <a:r>
              <a:rPr lang="sk-SK" dirty="0"/>
              <a:t>Guided project work </a:t>
            </a:r>
          </a:p>
          <a:p>
            <a:pPr>
              <a:buFontTx/>
              <a:buChar char="-"/>
            </a:pPr>
            <a:r>
              <a:rPr lang="sk-SK" dirty="0"/>
              <a:t>Student scientific competition panel member</a:t>
            </a:r>
          </a:p>
          <a:p>
            <a:pPr>
              <a:buFontTx/>
              <a:buChar char="-"/>
            </a:pPr>
            <a:r>
              <a:rPr lang="sk-SK" dirty="0"/>
              <a:t>Final evaluation</a:t>
            </a:r>
            <a:endParaRPr lang="en-GB" dirty="0"/>
          </a:p>
        </p:txBody>
      </p:sp>
    </p:spTree>
    <p:extLst>
      <p:ext uri="{BB962C8B-B14F-4D97-AF65-F5344CB8AC3E}">
        <p14:creationId xmlns:p14="http://schemas.microsoft.com/office/powerpoint/2010/main" val="3085380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1584176" cy="142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9712" y="908720"/>
            <a:ext cx="4572000" cy="3662541"/>
          </a:xfrm>
          <a:prstGeom prst="rect">
            <a:avLst/>
          </a:prstGeom>
        </p:spPr>
        <p:txBody>
          <a:bodyPr>
            <a:spAutoFit/>
          </a:bodyPr>
          <a:lstStyle/>
          <a:p>
            <a:endParaRPr lang="en-US" sz="2000" dirty="0">
              <a:solidFill>
                <a:srgbClr val="000000"/>
              </a:solidFill>
              <a:latin typeface="Tahoma"/>
            </a:endParaRPr>
          </a:p>
          <a:p>
            <a:r>
              <a:rPr lang="en-US" sz="2000" dirty="0">
                <a:solidFill>
                  <a:srgbClr val="000000"/>
                </a:solidFill>
                <a:latin typeface="Tahoma"/>
              </a:rPr>
              <a:t> </a:t>
            </a:r>
            <a:r>
              <a:rPr lang="en-US" sz="2800" b="1" dirty="0">
                <a:solidFill>
                  <a:srgbClr val="000000"/>
                </a:solidFill>
                <a:latin typeface="Tahoma"/>
              </a:rPr>
              <a:t>JCSS Advanced Course on Systems Risk </a:t>
            </a:r>
            <a:r>
              <a:rPr lang="en-US" sz="2800" b="1" dirty="0" err="1">
                <a:solidFill>
                  <a:srgbClr val="000000"/>
                </a:solidFill>
                <a:latin typeface="Tahoma"/>
              </a:rPr>
              <a:t>Modelling</a:t>
            </a:r>
            <a:r>
              <a:rPr lang="en-US" sz="2800" b="1" dirty="0">
                <a:solidFill>
                  <a:srgbClr val="000000"/>
                </a:solidFill>
                <a:latin typeface="Tahoma"/>
              </a:rPr>
              <a:t> and Analysis in Engineering Decision Making </a:t>
            </a:r>
            <a:endParaRPr lang="en-US" sz="2800" dirty="0">
              <a:solidFill>
                <a:srgbClr val="000000"/>
              </a:solidFill>
              <a:latin typeface="Tahoma"/>
            </a:endParaRPr>
          </a:p>
          <a:p>
            <a:r>
              <a:rPr lang="en-US" b="1" dirty="0">
                <a:solidFill>
                  <a:srgbClr val="000000"/>
                </a:solidFill>
                <a:latin typeface="Tahoma"/>
              </a:rPr>
              <a:t>Decision Analysis, Probabilistic Systems Modeling, Probability Analysis, Risk Assessment - and Applications </a:t>
            </a:r>
            <a:endParaRPr lang="en-US" dirty="0"/>
          </a:p>
        </p:txBody>
      </p:sp>
      <p:sp>
        <p:nvSpPr>
          <p:cNvPr id="3" name="Rectangle 2"/>
          <p:cNvSpPr/>
          <p:nvPr/>
        </p:nvSpPr>
        <p:spPr>
          <a:xfrm>
            <a:off x="1976159" y="4725143"/>
            <a:ext cx="4572000" cy="2031325"/>
          </a:xfrm>
          <a:prstGeom prst="rect">
            <a:avLst/>
          </a:prstGeom>
        </p:spPr>
        <p:txBody>
          <a:bodyPr>
            <a:spAutoFit/>
          </a:bodyPr>
          <a:lstStyle/>
          <a:p>
            <a:r>
              <a:rPr lang="en-US" dirty="0"/>
              <a:t>Teachers</a:t>
            </a:r>
          </a:p>
          <a:p>
            <a:r>
              <a:rPr lang="en-US" dirty="0"/>
              <a:t>Prof. M. H. Faber, AAU, DK</a:t>
            </a:r>
          </a:p>
          <a:p>
            <a:r>
              <a:rPr lang="en-US" dirty="0"/>
              <a:t>Prof. J. D. </a:t>
            </a:r>
            <a:r>
              <a:rPr lang="en-US" dirty="0" err="1"/>
              <a:t>Sørensen</a:t>
            </a:r>
            <a:r>
              <a:rPr lang="en-US" dirty="0"/>
              <a:t>, AAU, DK</a:t>
            </a:r>
          </a:p>
          <a:p>
            <a:r>
              <a:rPr lang="en-US" dirty="0"/>
              <a:t>PhD. M. Schubert, </a:t>
            </a:r>
            <a:r>
              <a:rPr lang="en-US" dirty="0" err="1"/>
              <a:t>Matrisk</a:t>
            </a:r>
            <a:r>
              <a:rPr lang="en-US" dirty="0"/>
              <a:t> GmbH, CH</a:t>
            </a:r>
          </a:p>
          <a:p>
            <a:r>
              <a:rPr lang="en-US" dirty="0"/>
              <a:t>Prof. J. Nielsen, AAU, DK</a:t>
            </a:r>
          </a:p>
          <a:p>
            <a:r>
              <a:rPr lang="en-US" dirty="0"/>
              <a:t>Prof. J. Qin, AAU, DK</a:t>
            </a:r>
          </a:p>
          <a:p>
            <a:r>
              <a:rPr lang="en-US" dirty="0"/>
              <a:t>Prof. S. </a:t>
            </a:r>
            <a:r>
              <a:rPr lang="en-US" dirty="0" err="1"/>
              <a:t>Miraglia</a:t>
            </a:r>
            <a:r>
              <a:rPr lang="en-US" dirty="0"/>
              <a:t>, AAU, DK</a:t>
            </a:r>
          </a:p>
        </p:txBody>
      </p:sp>
    </p:spTree>
    <p:extLst>
      <p:ext uri="{BB962C8B-B14F-4D97-AF65-F5344CB8AC3E}">
        <p14:creationId xmlns:p14="http://schemas.microsoft.com/office/powerpoint/2010/main" val="354857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36766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36385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64" y="2996952"/>
            <a:ext cx="38195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548680"/>
            <a:ext cx="1184627" cy="106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875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7812415" cy="487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853708"/>
            <a:ext cx="1027460" cy="92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792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object 5"/>
          <p:cNvSpPr txBox="1">
            <a:spLocks noChangeArrowheads="1"/>
          </p:cNvSpPr>
          <p:nvPr/>
        </p:nvSpPr>
        <p:spPr bwMode="auto">
          <a:xfrm>
            <a:off x="2555875" y="4581525"/>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20000"/>
              </a:spcBef>
              <a:spcAft>
                <a:spcPct val="0"/>
              </a:spcAft>
              <a:defRPr>
                <a:solidFill>
                  <a:schemeClr val="tx1"/>
                </a:solidFill>
                <a:latin typeface="Calibri" pitchFamily="34" charset="0"/>
              </a:defRPr>
            </a:lvl6pPr>
            <a:lvl7pPr marL="2971800" indent="-228600" algn="l" rtl="0" eaLnBrk="0" fontAlgn="base" hangingPunct="0">
              <a:spcBef>
                <a:spcPct val="20000"/>
              </a:spcBef>
              <a:spcAft>
                <a:spcPct val="0"/>
              </a:spcAft>
              <a:defRPr>
                <a:solidFill>
                  <a:schemeClr val="tx1"/>
                </a:solidFill>
                <a:latin typeface="Calibri" pitchFamily="34" charset="0"/>
              </a:defRPr>
            </a:lvl7pPr>
            <a:lvl8pPr marL="3429000" indent="-228600" algn="l" rtl="0" eaLnBrk="0" fontAlgn="base" hangingPunct="0">
              <a:spcBef>
                <a:spcPct val="20000"/>
              </a:spcBef>
              <a:spcAft>
                <a:spcPct val="0"/>
              </a:spcAft>
              <a:defRPr>
                <a:solidFill>
                  <a:schemeClr val="tx1"/>
                </a:solidFill>
                <a:latin typeface="Calibri" pitchFamily="34" charset="0"/>
              </a:defRPr>
            </a:lvl8pPr>
            <a:lvl9pPr marL="3886200" indent="-228600" algn="l" rtl="0" eaLnBrk="0" fontAlgn="base" hangingPunct="0">
              <a:spcBef>
                <a:spcPct val="20000"/>
              </a:spcBef>
              <a:spcAft>
                <a:spcPct val="0"/>
              </a:spcAft>
              <a:defRPr>
                <a:solidFill>
                  <a:schemeClr val="tx1"/>
                </a:solidFill>
                <a:latin typeface="Calibri" pitchFamily="34" charset="0"/>
              </a:defRPr>
            </a:lvl9pPr>
          </a:lstStyle>
          <a:p>
            <a:pPr algn="ctr" fontAlgn="base">
              <a:spcBef>
                <a:spcPct val="0"/>
              </a:spcBef>
              <a:spcAft>
                <a:spcPct val="0"/>
              </a:spcAft>
            </a:pPr>
            <a:r>
              <a:rPr lang="en-US" altLang="sv-SE" sz="2400" b="1" i="1">
                <a:solidFill>
                  <a:srgbClr val="002060"/>
                </a:solidFill>
                <a:latin typeface="Myriad Pro" pitchFamily="34" charset="0"/>
                <a:cs typeface="Arial" pitchFamily="34" charset="0"/>
              </a:rPr>
              <a:t>Lund University</a:t>
            </a:r>
            <a:endParaRPr lang="en-US" altLang="sv-SE" sz="2400" b="1">
              <a:solidFill>
                <a:srgbClr val="002060"/>
              </a:solidFill>
              <a:latin typeface="Myriad Pro" pitchFamily="34" charset="0"/>
              <a:cs typeface="Arial" pitchFamily="34" charset="0"/>
            </a:endParaRPr>
          </a:p>
        </p:txBody>
      </p:sp>
      <p:sp>
        <p:nvSpPr>
          <p:cNvPr id="7172" name="Text Placeholder 9"/>
          <p:cNvSpPr>
            <a:spLocks noGrp="1"/>
          </p:cNvSpPr>
          <p:nvPr>
            <p:ph type="body" idx="1"/>
          </p:nvPr>
        </p:nvSpPr>
        <p:spPr>
          <a:xfrm>
            <a:off x="1831975" y="2160588"/>
            <a:ext cx="5556250" cy="1108075"/>
          </a:xfrm>
        </p:spPr>
        <p:txBody>
          <a:bodyPr/>
          <a:lstStyle/>
          <a:p>
            <a:pPr marL="0" indent="0" algn="ctr" eaLnBrk="1" hangingPunct="1">
              <a:spcBef>
                <a:spcPct val="0"/>
              </a:spcBef>
            </a:pPr>
            <a:r>
              <a:rPr lang="en-US" altLang="sv-SE" sz="3600" b="1" i="0" smtClean="0">
                <a:solidFill>
                  <a:srgbClr val="000000"/>
                </a:solidFill>
                <a:latin typeface="Helvetica Neue"/>
                <a:ea typeface="Helvetica Neue"/>
                <a:cs typeface="Helvetica Neue"/>
              </a:rPr>
              <a:t>Special Mobility Strand Lund University</a:t>
            </a:r>
            <a:endParaRPr lang="en-US" altLang="sv-SE" sz="3600" b="1" i="0" smtClean="0">
              <a:solidFill>
                <a:srgbClr val="7F7F7F"/>
              </a:solidFill>
              <a:latin typeface="Helvetica Neue"/>
              <a:ea typeface="Helvetica Neue"/>
              <a:cs typeface="Helvetica Neue"/>
            </a:endParaRPr>
          </a:p>
        </p:txBody>
      </p:sp>
      <p:pic>
        <p:nvPicPr>
          <p:cNvPr id="7173"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5921375"/>
            <a:ext cx="2271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1"/>
          <p:cNvSpPr txBox="1">
            <a:spLocks noChangeArrowheads="1"/>
          </p:cNvSpPr>
          <p:nvPr/>
        </p:nvSpPr>
        <p:spPr bwMode="auto">
          <a:xfrm>
            <a:off x="290513" y="5934075"/>
            <a:ext cx="1401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20000"/>
              </a:spcBef>
              <a:spcAft>
                <a:spcPct val="0"/>
              </a:spcAft>
              <a:defRPr>
                <a:solidFill>
                  <a:schemeClr val="tx1"/>
                </a:solidFill>
                <a:latin typeface="Calibri" pitchFamily="34" charset="0"/>
              </a:defRPr>
            </a:lvl6pPr>
            <a:lvl7pPr marL="2971800" indent="-228600" algn="l" rtl="0" eaLnBrk="0" fontAlgn="base" hangingPunct="0">
              <a:spcBef>
                <a:spcPct val="20000"/>
              </a:spcBef>
              <a:spcAft>
                <a:spcPct val="0"/>
              </a:spcAft>
              <a:defRPr>
                <a:solidFill>
                  <a:schemeClr val="tx1"/>
                </a:solidFill>
                <a:latin typeface="Calibri" pitchFamily="34" charset="0"/>
              </a:defRPr>
            </a:lvl7pPr>
            <a:lvl8pPr marL="3429000" indent="-228600" algn="l" rtl="0" eaLnBrk="0" fontAlgn="base" hangingPunct="0">
              <a:spcBef>
                <a:spcPct val="20000"/>
              </a:spcBef>
              <a:spcAft>
                <a:spcPct val="0"/>
              </a:spcAft>
              <a:defRPr>
                <a:solidFill>
                  <a:schemeClr val="tx1"/>
                </a:solidFill>
                <a:latin typeface="Calibri" pitchFamily="34" charset="0"/>
              </a:defRPr>
            </a:lvl8pPr>
            <a:lvl9pPr marL="3886200" indent="-228600" algn="l" rtl="0" eaLnBrk="0" fontAlgn="base" hangingPunct="0">
              <a:spcBef>
                <a:spcPct val="20000"/>
              </a:spcBef>
              <a:spcAft>
                <a:spcPct val="0"/>
              </a:spcAft>
              <a:defRPr>
                <a:solidFill>
                  <a:schemeClr val="tx1"/>
                </a:solidFill>
                <a:latin typeface="Calibri" pitchFamily="34" charset="0"/>
              </a:defRPr>
            </a:lvl9pPr>
          </a:lstStyle>
          <a:p>
            <a:pPr fontAlgn="base">
              <a:spcBef>
                <a:spcPct val="0"/>
              </a:spcBef>
              <a:spcAft>
                <a:spcPct val="0"/>
              </a:spcAft>
            </a:pPr>
            <a:endParaRPr lang="en-GB" altLang="sv-SE" sz="1600" i="1">
              <a:solidFill>
                <a:prstClr val="black"/>
              </a:solidFill>
              <a:latin typeface="Myriad Pro" pitchFamily="34" charset="0"/>
              <a:cs typeface="Arial" pitchFamily="34" charset="0"/>
            </a:endParaRPr>
          </a:p>
        </p:txBody>
      </p:sp>
      <p:sp>
        <p:nvSpPr>
          <p:cNvPr id="7175" name="TextBox 2"/>
          <p:cNvSpPr txBox="1">
            <a:spLocks noChangeArrowheads="1"/>
          </p:cNvSpPr>
          <p:nvPr/>
        </p:nvSpPr>
        <p:spPr bwMode="auto">
          <a:xfrm>
            <a:off x="2892425" y="3573463"/>
            <a:ext cx="3551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20000"/>
              </a:spcBef>
              <a:spcAft>
                <a:spcPct val="0"/>
              </a:spcAft>
              <a:defRPr>
                <a:solidFill>
                  <a:schemeClr val="tx1"/>
                </a:solidFill>
                <a:latin typeface="Calibri" pitchFamily="34" charset="0"/>
              </a:defRPr>
            </a:lvl6pPr>
            <a:lvl7pPr marL="2971800" indent="-228600" algn="l" rtl="0" eaLnBrk="0" fontAlgn="base" hangingPunct="0">
              <a:spcBef>
                <a:spcPct val="20000"/>
              </a:spcBef>
              <a:spcAft>
                <a:spcPct val="0"/>
              </a:spcAft>
              <a:defRPr>
                <a:solidFill>
                  <a:schemeClr val="tx1"/>
                </a:solidFill>
                <a:latin typeface="Calibri" pitchFamily="34" charset="0"/>
              </a:defRPr>
            </a:lvl7pPr>
            <a:lvl8pPr marL="3429000" indent="-228600" algn="l" rtl="0" eaLnBrk="0" fontAlgn="base" hangingPunct="0">
              <a:spcBef>
                <a:spcPct val="20000"/>
              </a:spcBef>
              <a:spcAft>
                <a:spcPct val="0"/>
              </a:spcAft>
              <a:defRPr>
                <a:solidFill>
                  <a:schemeClr val="tx1"/>
                </a:solidFill>
                <a:latin typeface="Calibri" pitchFamily="34" charset="0"/>
              </a:defRPr>
            </a:lvl8pPr>
            <a:lvl9pPr marL="3886200" indent="-228600" algn="l" rtl="0" eaLnBrk="0" fontAlgn="base" hangingPunct="0">
              <a:spcBef>
                <a:spcPct val="20000"/>
              </a:spcBef>
              <a:spcAft>
                <a:spcPct val="0"/>
              </a:spcAft>
              <a:defRPr>
                <a:solidFill>
                  <a:schemeClr val="tx1"/>
                </a:solidFill>
                <a:latin typeface="Calibri" pitchFamily="34" charset="0"/>
              </a:defRPr>
            </a:lvl9pPr>
          </a:lstStyle>
          <a:p>
            <a:pPr algn="ctr" fontAlgn="base">
              <a:spcBef>
                <a:spcPct val="0"/>
              </a:spcBef>
              <a:spcAft>
                <a:spcPct val="0"/>
              </a:spcAft>
            </a:pPr>
            <a:r>
              <a:rPr lang="en-US" altLang="sv-SE" b="1">
                <a:solidFill>
                  <a:prstClr val="black"/>
                </a:solidFill>
                <a:latin typeface="Myriad Pro" pitchFamily="34" charset="0"/>
                <a:cs typeface="Arial" pitchFamily="34" charset="0"/>
              </a:rPr>
              <a:t>Enrico Ronchi</a:t>
            </a:r>
            <a:endParaRPr lang="en-GB" altLang="sv-SE" b="1">
              <a:solidFill>
                <a:prstClr val="black"/>
              </a:solidFill>
              <a:latin typeface="Myriad Pro" pitchFamily="34" charset="0"/>
              <a:cs typeface="Arial" pitchFamily="34" charset="0"/>
            </a:endParaRPr>
          </a:p>
        </p:txBody>
      </p:sp>
    </p:spTree>
    <p:extLst>
      <p:ext uri="{BB962C8B-B14F-4D97-AF65-F5344CB8AC3E}">
        <p14:creationId xmlns:p14="http://schemas.microsoft.com/office/powerpoint/2010/main" val="103232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358" r="1995" b="1241"/>
          <a:stretch/>
        </p:blipFill>
        <p:spPr>
          <a:xfrm>
            <a:off x="4684059" y="313765"/>
            <a:ext cx="4182035" cy="6246848"/>
          </a:xfrm>
          <a:prstGeom prst="rect">
            <a:avLst/>
          </a:prstGeom>
        </p:spPr>
      </p:pic>
      <p:sp>
        <p:nvSpPr>
          <p:cNvPr id="2" name="Title 1"/>
          <p:cNvSpPr>
            <a:spLocks noGrp="1"/>
          </p:cNvSpPr>
          <p:nvPr>
            <p:ph type="title"/>
          </p:nvPr>
        </p:nvSpPr>
        <p:spPr>
          <a:xfrm>
            <a:off x="0" y="274638"/>
            <a:ext cx="9036496" cy="487362"/>
          </a:xfrm>
        </p:spPr>
        <p:txBody>
          <a:bodyPr>
            <a:noAutofit/>
          </a:bodyPr>
          <a:lstStyle/>
          <a:p>
            <a:pPr algn="l"/>
            <a:r>
              <a:rPr lang="en-US" sz="3600" dirty="0" smtClean="0">
                <a:solidFill>
                  <a:srgbClr val="00B050"/>
                </a:solidFill>
                <a:latin typeface="Arial" pitchFamily="34" charset="0"/>
                <a:cs typeface="Arial" pitchFamily="34" charset="0"/>
              </a:rPr>
              <a:t>Consortium  14 </a:t>
            </a:r>
            <a:r>
              <a:rPr lang="en-US" sz="3600" dirty="0">
                <a:solidFill>
                  <a:srgbClr val="00B050"/>
                </a:solidFill>
                <a:latin typeface="Arial" pitchFamily="34" charset="0"/>
                <a:cs typeface="Arial" pitchFamily="34" charset="0"/>
              </a:rPr>
              <a:t>+ 2 associated partners</a:t>
            </a:r>
            <a:br>
              <a:rPr lang="en-US" sz="3600" dirty="0">
                <a:solidFill>
                  <a:srgbClr val="00B050"/>
                </a:solidFill>
                <a:latin typeface="Arial" pitchFamily="34" charset="0"/>
                <a:cs typeface="Arial" pitchFamily="34" charset="0"/>
              </a:rPr>
            </a:br>
            <a:endParaRPr lang="en-US" sz="3600" b="1" dirty="0">
              <a:solidFill>
                <a:srgbClr val="00B050"/>
              </a:solidFill>
              <a:latin typeface="Arial" pitchFamily="34" charset="0"/>
              <a:cs typeface="Arial" pitchFamily="34" charset="0"/>
            </a:endParaRPr>
          </a:p>
        </p:txBody>
      </p:sp>
      <p:sp>
        <p:nvSpPr>
          <p:cNvPr id="6" name="Rectangle 5"/>
          <p:cNvSpPr/>
          <p:nvPr/>
        </p:nvSpPr>
        <p:spPr>
          <a:xfrm>
            <a:off x="-108520" y="1412776"/>
            <a:ext cx="6162940" cy="5016758"/>
          </a:xfrm>
          <a:prstGeom prst="rect">
            <a:avLst/>
          </a:prstGeom>
          <a:noFill/>
        </p:spPr>
        <p:txBody>
          <a:bodyPr wrap="square">
            <a:spAutoFit/>
          </a:bodyPr>
          <a:lstStyle/>
          <a:p>
            <a:pPr marL="285750" indent="-285750">
              <a:buFont typeface="Arial" pitchFamily="34" charset="0"/>
              <a:buChar char="•"/>
            </a:pPr>
            <a:r>
              <a:rPr lang="en-GB" sz="1600" b="1" dirty="0" smtClean="0">
                <a:latin typeface="Arial" pitchFamily="34" charset="0"/>
                <a:cs typeface="Arial" pitchFamily="34" charset="0"/>
              </a:rPr>
              <a:t>University </a:t>
            </a:r>
            <a:r>
              <a:rPr lang="en-GB" sz="1600" b="1" dirty="0">
                <a:latin typeface="Arial" pitchFamily="34" charset="0"/>
                <a:cs typeface="Arial" pitchFamily="34" charset="0"/>
              </a:rPr>
              <a:t>of Novi </a:t>
            </a:r>
            <a:r>
              <a:rPr lang="en-GB" sz="1600" b="1" dirty="0" smtClean="0">
                <a:latin typeface="Arial" pitchFamily="34" charset="0"/>
                <a:cs typeface="Arial" pitchFamily="34" charset="0"/>
              </a:rPr>
              <a:t>Sad, Serbia</a:t>
            </a:r>
          </a:p>
          <a:p>
            <a:pPr marL="285750" indent="-285750">
              <a:buFont typeface="Arial" pitchFamily="34" charset="0"/>
              <a:buChar char="•"/>
            </a:pPr>
            <a:r>
              <a:rPr lang="en-GB" sz="1600" b="1" dirty="0">
                <a:latin typeface="Arial" pitchFamily="34" charset="0"/>
                <a:cs typeface="Arial" pitchFamily="34" charset="0"/>
              </a:rPr>
              <a:t>The Higher Education Technical School of Professional </a:t>
            </a:r>
            <a:r>
              <a:rPr lang="en-GB" sz="1600" b="1" dirty="0" smtClean="0">
                <a:latin typeface="Arial" pitchFamily="34" charset="0"/>
                <a:cs typeface="Arial" pitchFamily="34" charset="0"/>
              </a:rPr>
              <a:t>Studies, Serbia</a:t>
            </a:r>
          </a:p>
          <a:p>
            <a:pPr marL="285750" indent="-285750">
              <a:buFont typeface="Arial" pitchFamily="34" charset="0"/>
              <a:buChar char="•"/>
            </a:pPr>
            <a:r>
              <a:rPr lang="en-GB" sz="1600" b="1" dirty="0">
                <a:latin typeface="Arial" pitchFamily="34" charset="0"/>
                <a:cs typeface="Arial" pitchFamily="34" charset="0"/>
              </a:rPr>
              <a:t>The University of </a:t>
            </a:r>
            <a:r>
              <a:rPr lang="en-GB" sz="1600" b="1" dirty="0" smtClean="0">
                <a:latin typeface="Arial" pitchFamily="34" charset="0"/>
                <a:cs typeface="Arial" pitchFamily="34" charset="0"/>
              </a:rPr>
              <a:t>Tuzla, Bosnia and Herzegovina</a:t>
            </a:r>
          </a:p>
          <a:p>
            <a:pPr marL="285750" indent="-285750">
              <a:buFont typeface="Arial" pitchFamily="34" charset="0"/>
              <a:buChar char="•"/>
            </a:pPr>
            <a:r>
              <a:rPr lang="en-GB" sz="1600" b="1" dirty="0">
                <a:latin typeface="Arial" pitchFamily="34" charset="0"/>
                <a:cs typeface="Arial" pitchFamily="34" charset="0"/>
              </a:rPr>
              <a:t>The University of </a:t>
            </a:r>
            <a:r>
              <a:rPr lang="en-GB" sz="1600" b="1" dirty="0" err="1">
                <a:latin typeface="Arial" pitchFamily="34" charset="0"/>
                <a:cs typeface="Arial" pitchFamily="34" charset="0"/>
              </a:rPr>
              <a:t>Banja</a:t>
            </a:r>
            <a:r>
              <a:rPr lang="en-GB" sz="1600" b="1" dirty="0">
                <a:latin typeface="Arial" pitchFamily="34" charset="0"/>
                <a:cs typeface="Arial" pitchFamily="34" charset="0"/>
              </a:rPr>
              <a:t> </a:t>
            </a:r>
            <a:r>
              <a:rPr lang="en-GB" sz="1600" b="1" dirty="0" smtClean="0">
                <a:latin typeface="Arial" pitchFamily="34" charset="0"/>
                <a:cs typeface="Arial" pitchFamily="34" charset="0"/>
              </a:rPr>
              <a:t>Luka, Bosnia and Herzegovina</a:t>
            </a:r>
          </a:p>
          <a:p>
            <a:pPr marL="285750" indent="-285750">
              <a:buFont typeface="Arial" pitchFamily="34" charset="0"/>
              <a:buChar char="•"/>
            </a:pPr>
            <a:r>
              <a:rPr lang="en-GB" sz="1600" b="1" dirty="0">
                <a:latin typeface="Arial" pitchFamily="34" charset="0"/>
                <a:cs typeface="Arial" pitchFamily="34" charset="0"/>
              </a:rPr>
              <a:t>The University of </a:t>
            </a:r>
            <a:r>
              <a:rPr lang="en-GB" sz="1600" b="1" dirty="0" smtClean="0">
                <a:latin typeface="Arial" pitchFamily="34" charset="0"/>
                <a:cs typeface="Arial" pitchFamily="34" charset="0"/>
              </a:rPr>
              <a:t>Tirana, Albania</a:t>
            </a:r>
          </a:p>
          <a:p>
            <a:pPr marL="285750" indent="-285750">
              <a:buFont typeface="Arial" pitchFamily="34" charset="0"/>
              <a:buChar char="•"/>
            </a:pPr>
            <a:r>
              <a:rPr lang="en-GB" sz="1600" b="1" dirty="0" err="1">
                <a:latin typeface="Arial" pitchFamily="34" charset="0"/>
                <a:cs typeface="Arial" pitchFamily="34" charset="0"/>
              </a:rPr>
              <a:t>Epoka</a:t>
            </a:r>
            <a:r>
              <a:rPr lang="en-GB" sz="1600" b="1" dirty="0">
                <a:latin typeface="Arial" pitchFamily="34" charset="0"/>
                <a:cs typeface="Arial" pitchFamily="34" charset="0"/>
              </a:rPr>
              <a:t> University </a:t>
            </a:r>
            <a:r>
              <a:rPr lang="en-GB" sz="1600" b="1" dirty="0" smtClean="0">
                <a:latin typeface="Arial" pitchFamily="34" charset="0"/>
                <a:cs typeface="Arial" pitchFamily="34" charset="0"/>
              </a:rPr>
              <a:t>, Albania</a:t>
            </a:r>
          </a:p>
          <a:p>
            <a:pPr marL="285750" indent="-285750">
              <a:buFont typeface="Arial" pitchFamily="34" charset="0"/>
              <a:buChar char="•"/>
            </a:pPr>
            <a:r>
              <a:rPr lang="en-GB" sz="1600" b="1" dirty="0" smtClean="0">
                <a:latin typeface="Arial" pitchFamily="34" charset="0"/>
                <a:cs typeface="Arial" pitchFamily="34" charset="0"/>
              </a:rPr>
              <a:t>Technical University of Denmark, Denmark</a:t>
            </a:r>
          </a:p>
          <a:p>
            <a:pPr marL="285750" indent="-285750">
              <a:buFont typeface="Arial" pitchFamily="34" charset="0"/>
              <a:buChar char="•"/>
            </a:pPr>
            <a:r>
              <a:rPr lang="en-GB" sz="1600" b="1" dirty="0" smtClean="0">
                <a:latin typeface="Arial" pitchFamily="34" charset="0"/>
                <a:cs typeface="Arial" pitchFamily="34" charset="0"/>
              </a:rPr>
              <a:t>Aalborg University, Denmark</a:t>
            </a:r>
          </a:p>
          <a:p>
            <a:pPr marL="285750" indent="-285750">
              <a:buFont typeface="Arial" pitchFamily="34" charset="0"/>
              <a:buChar char="•"/>
            </a:pPr>
            <a:r>
              <a:rPr lang="en-GB" sz="1600" b="1" dirty="0">
                <a:latin typeface="Arial" pitchFamily="34" charset="0"/>
                <a:cs typeface="Arial" pitchFamily="34" charset="0"/>
              </a:rPr>
              <a:t>The Lund </a:t>
            </a:r>
            <a:r>
              <a:rPr lang="en-GB" sz="1600" b="1" dirty="0" smtClean="0">
                <a:latin typeface="Arial" pitchFamily="34" charset="0"/>
                <a:cs typeface="Arial" pitchFamily="34" charset="0"/>
              </a:rPr>
              <a:t>University, Sweden</a:t>
            </a:r>
          </a:p>
          <a:p>
            <a:pPr marL="285750" indent="-285750">
              <a:buFont typeface="Arial" pitchFamily="34" charset="0"/>
              <a:buChar char="•"/>
            </a:pPr>
            <a:r>
              <a:rPr lang="en-GB" sz="1600" b="1" dirty="0">
                <a:latin typeface="Arial" pitchFamily="34" charset="0"/>
                <a:cs typeface="Arial" pitchFamily="34" charset="0"/>
              </a:rPr>
              <a:t>The University of </a:t>
            </a:r>
            <a:r>
              <a:rPr lang="en-GB" sz="1600" b="1" dirty="0" err="1" smtClean="0">
                <a:latin typeface="Arial" pitchFamily="34" charset="0"/>
                <a:cs typeface="Arial" pitchFamily="34" charset="0"/>
              </a:rPr>
              <a:t>Žilina</a:t>
            </a:r>
            <a:r>
              <a:rPr lang="en-GB" sz="1600" b="1" dirty="0" smtClean="0">
                <a:latin typeface="Arial" pitchFamily="34" charset="0"/>
                <a:cs typeface="Arial" pitchFamily="34" charset="0"/>
              </a:rPr>
              <a:t>, Slovakia</a:t>
            </a:r>
          </a:p>
          <a:p>
            <a:pPr marL="285750" indent="-285750">
              <a:buFont typeface="Arial" pitchFamily="34" charset="0"/>
              <a:buChar char="•"/>
            </a:pPr>
            <a:r>
              <a:rPr lang="mk-MK" sz="1600" b="1" cap="all" dirty="0">
                <a:latin typeface="Arial" pitchFamily="34" charset="0"/>
                <a:cs typeface="Arial" pitchFamily="34" charset="0"/>
              </a:rPr>
              <a:t>S</a:t>
            </a:r>
            <a:r>
              <a:rPr lang="en-US" sz="1600" b="1" dirty="0">
                <a:latin typeface="Arial" pitchFamily="34" charset="0"/>
                <a:cs typeface="Arial" pitchFamily="34" charset="0"/>
              </a:rPr>
              <a:t>s</a:t>
            </a:r>
            <a:r>
              <a:rPr lang="mk-MK" sz="1600" b="1" cap="all" dirty="0">
                <a:latin typeface="Arial" pitchFamily="34" charset="0"/>
                <a:cs typeface="Arial" pitchFamily="34" charset="0"/>
              </a:rPr>
              <a:t>. </a:t>
            </a:r>
            <a:r>
              <a:rPr lang="en-US" sz="1600" b="1" dirty="0">
                <a:latin typeface="Arial" pitchFamily="34" charset="0"/>
                <a:cs typeface="Arial" pitchFamily="34" charset="0"/>
              </a:rPr>
              <a:t>C</a:t>
            </a:r>
            <a:r>
              <a:rPr lang="mk-MK" sz="1600" b="1" dirty="0" smtClean="0">
                <a:latin typeface="Arial" pitchFamily="34" charset="0"/>
                <a:cs typeface="Arial" pitchFamily="34" charset="0"/>
              </a:rPr>
              <a:t>yril and </a:t>
            </a:r>
            <a:r>
              <a:rPr lang="en-US" sz="1600" b="1" dirty="0" smtClean="0">
                <a:latin typeface="Arial" pitchFamily="34" charset="0"/>
                <a:cs typeface="Arial" pitchFamily="34" charset="0"/>
              </a:rPr>
              <a:t>M</a:t>
            </a:r>
            <a:r>
              <a:rPr lang="mk-MK" sz="1600" b="1" dirty="0" smtClean="0">
                <a:latin typeface="Arial" pitchFamily="34" charset="0"/>
                <a:cs typeface="Arial" pitchFamily="34" charset="0"/>
              </a:rPr>
              <a:t>ethodius </a:t>
            </a:r>
            <a:r>
              <a:rPr lang="en-US" sz="1600" b="1" dirty="0">
                <a:latin typeface="Arial" pitchFamily="34" charset="0"/>
                <a:cs typeface="Arial" pitchFamily="34" charset="0"/>
              </a:rPr>
              <a:t>U</a:t>
            </a:r>
            <a:r>
              <a:rPr lang="mk-MK" sz="1600" b="1" dirty="0" smtClean="0">
                <a:latin typeface="Arial" pitchFamily="34" charset="0"/>
                <a:cs typeface="Arial" pitchFamily="34" charset="0"/>
              </a:rPr>
              <a:t>niversity in </a:t>
            </a:r>
            <a:r>
              <a:rPr lang="en-US" sz="1600" b="1" dirty="0" smtClean="0">
                <a:latin typeface="Arial" pitchFamily="34" charset="0"/>
                <a:cs typeface="Arial" pitchFamily="34" charset="0"/>
              </a:rPr>
              <a:t>S</a:t>
            </a:r>
            <a:r>
              <a:rPr lang="mk-MK" sz="1600" b="1" dirty="0" smtClean="0">
                <a:latin typeface="Arial" pitchFamily="34" charset="0"/>
                <a:cs typeface="Arial" pitchFamily="34" charset="0"/>
              </a:rPr>
              <a:t>kopje</a:t>
            </a:r>
            <a:r>
              <a:rPr lang="en-US" sz="1600" b="1" dirty="0" smtClean="0">
                <a:latin typeface="Arial" pitchFamily="34" charset="0"/>
                <a:cs typeface="Arial" pitchFamily="34" charset="0"/>
              </a:rPr>
              <a:t>, FYROM</a:t>
            </a:r>
          </a:p>
          <a:p>
            <a:pPr marL="285750" indent="-285750">
              <a:buFont typeface="Arial" pitchFamily="34" charset="0"/>
              <a:buChar char="•"/>
            </a:pPr>
            <a:r>
              <a:rPr lang="en-US" sz="1600" b="1" dirty="0" smtClean="0">
                <a:latin typeface="Arial" pitchFamily="34" charset="0"/>
                <a:cs typeface="Arial" pitchFamily="34" charset="0"/>
              </a:rPr>
              <a:t>Protection </a:t>
            </a:r>
            <a:r>
              <a:rPr lang="en-US" sz="1600" b="1" dirty="0">
                <a:latin typeface="Arial" pitchFamily="34" charset="0"/>
                <a:cs typeface="Arial" pitchFamily="34" charset="0"/>
              </a:rPr>
              <a:t>and Rescue Directorate of the Republic of </a:t>
            </a:r>
            <a:r>
              <a:rPr lang="en-US" sz="1600" b="1" dirty="0" smtClean="0">
                <a:latin typeface="Arial" pitchFamily="34" charset="0"/>
                <a:cs typeface="Arial" pitchFamily="34" charset="0"/>
              </a:rPr>
              <a:t>Macedonia, FYROM</a:t>
            </a:r>
          </a:p>
          <a:p>
            <a:pPr marL="285750" indent="-285750">
              <a:buFont typeface="Arial" pitchFamily="34" charset="0"/>
              <a:buChar char="•"/>
            </a:pPr>
            <a:r>
              <a:rPr lang="en-GB" sz="1600" b="1" dirty="0">
                <a:latin typeface="Arial" pitchFamily="34" charset="0"/>
                <a:cs typeface="Arial" pitchFamily="34" charset="0"/>
              </a:rPr>
              <a:t>National Fire Protection Association </a:t>
            </a:r>
            <a:r>
              <a:rPr lang="en-GB" sz="1600" b="1" dirty="0" smtClean="0">
                <a:latin typeface="Arial" pitchFamily="34" charset="0"/>
                <a:cs typeface="Arial" pitchFamily="34" charset="0"/>
              </a:rPr>
              <a:t>– NUZOP, Serbia</a:t>
            </a:r>
          </a:p>
          <a:p>
            <a:pPr marL="285750" indent="-285750">
              <a:buFont typeface="Arial" pitchFamily="34" charset="0"/>
              <a:buChar char="•"/>
            </a:pPr>
            <a:r>
              <a:rPr lang="en-GB" sz="1600" b="1" dirty="0">
                <a:latin typeface="Arial" pitchFamily="34" charset="0"/>
                <a:cs typeface="Arial" pitchFamily="34" charset="0"/>
              </a:rPr>
              <a:t>European Youth Parliament Serbia </a:t>
            </a:r>
            <a:r>
              <a:rPr lang="en-GB" sz="1600" b="1" dirty="0" smtClean="0">
                <a:latin typeface="Arial" pitchFamily="34" charset="0"/>
                <a:cs typeface="Arial" pitchFamily="34" charset="0"/>
              </a:rPr>
              <a:t>– EYP, Serbia</a:t>
            </a:r>
          </a:p>
          <a:p>
            <a:pPr marL="285750" indent="-285750">
              <a:buFont typeface="Arial" pitchFamily="34" charset="0"/>
              <a:buChar char="•"/>
            </a:pPr>
            <a:r>
              <a:rPr lang="en-GB" sz="1600" b="1" dirty="0" smtClean="0">
                <a:latin typeface="Arial" pitchFamily="34" charset="0"/>
                <a:cs typeface="Arial" pitchFamily="34" charset="0"/>
              </a:rPr>
              <a:t>Ministry of Security of Bosnia and Herzegovina, Protection and Rescue Sector, Sector for International Cooperation and European Integrations</a:t>
            </a:r>
          </a:p>
          <a:p>
            <a:pPr marL="285750" indent="-285750">
              <a:buFont typeface="Arial" pitchFamily="34" charset="0"/>
              <a:buChar char="•"/>
            </a:pPr>
            <a:r>
              <a:rPr lang="en-GB" sz="1600" b="1" dirty="0" smtClean="0">
                <a:latin typeface="Arial" pitchFamily="34" charset="0"/>
                <a:cs typeface="Arial" pitchFamily="34" charset="0"/>
              </a:rPr>
              <a:t>Union of chambers of commerce and industry of Albania</a:t>
            </a:r>
          </a:p>
        </p:txBody>
      </p:sp>
      <p:sp>
        <p:nvSpPr>
          <p:cNvPr id="7" name="Oval 6"/>
          <p:cNvSpPr/>
          <p:nvPr/>
        </p:nvSpPr>
        <p:spPr>
          <a:xfrm>
            <a:off x="6593765" y="4881244"/>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27247" y="5019037"/>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61368" y="4983951"/>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11328" y="5551638"/>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44775" y="5455918"/>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03447" y="4203380"/>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67386" y="3067524"/>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46741" y="2846546"/>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92276" y="3067523"/>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61081" y="4957269"/>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8336" y="5139139"/>
            <a:ext cx="49753"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28323" y="4654912"/>
            <a:ext cx="413896"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UNS</a:t>
            </a:r>
          </a:p>
        </p:txBody>
      </p:sp>
      <p:sp>
        <p:nvSpPr>
          <p:cNvPr id="18" name="TextBox 17"/>
          <p:cNvSpPr txBox="1"/>
          <p:nvPr/>
        </p:nvSpPr>
        <p:spPr>
          <a:xfrm>
            <a:off x="6579317" y="4756767"/>
            <a:ext cx="530915"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VTSNS</a:t>
            </a:r>
          </a:p>
        </p:txBody>
      </p:sp>
      <p:sp>
        <p:nvSpPr>
          <p:cNvPr id="19" name="TextBox 18"/>
          <p:cNvSpPr txBox="1"/>
          <p:nvPr/>
        </p:nvSpPr>
        <p:spPr>
          <a:xfrm>
            <a:off x="6551466" y="4957269"/>
            <a:ext cx="569387"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NUZOP</a:t>
            </a:r>
          </a:p>
        </p:txBody>
      </p:sp>
      <p:sp>
        <p:nvSpPr>
          <p:cNvPr id="20" name="TextBox 19"/>
          <p:cNvSpPr txBox="1"/>
          <p:nvPr/>
        </p:nvSpPr>
        <p:spPr>
          <a:xfrm>
            <a:off x="6643518" y="5080379"/>
            <a:ext cx="383438"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EYP</a:t>
            </a:r>
          </a:p>
        </p:txBody>
      </p:sp>
      <p:sp>
        <p:nvSpPr>
          <p:cNvPr id="21" name="TextBox 20"/>
          <p:cNvSpPr txBox="1"/>
          <p:nvPr/>
        </p:nvSpPr>
        <p:spPr>
          <a:xfrm>
            <a:off x="6054420" y="4724400"/>
            <a:ext cx="394660"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UBL</a:t>
            </a:r>
          </a:p>
        </p:txBody>
      </p:sp>
      <p:sp>
        <p:nvSpPr>
          <p:cNvPr id="22" name="TextBox 21"/>
          <p:cNvSpPr txBox="1"/>
          <p:nvPr/>
        </p:nvSpPr>
        <p:spPr>
          <a:xfrm>
            <a:off x="6172200" y="4800600"/>
            <a:ext cx="478016"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UNTZ</a:t>
            </a:r>
          </a:p>
        </p:txBody>
      </p:sp>
      <p:sp>
        <p:nvSpPr>
          <p:cNvPr id="23" name="TextBox 22"/>
          <p:cNvSpPr txBox="1"/>
          <p:nvPr/>
        </p:nvSpPr>
        <p:spPr>
          <a:xfrm>
            <a:off x="6157782" y="5139139"/>
            <a:ext cx="538930"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PRSBH</a:t>
            </a:r>
          </a:p>
        </p:txBody>
      </p:sp>
      <p:sp>
        <p:nvSpPr>
          <p:cNvPr id="24" name="TextBox 23"/>
          <p:cNvSpPr txBox="1"/>
          <p:nvPr/>
        </p:nvSpPr>
        <p:spPr>
          <a:xfrm>
            <a:off x="6251750" y="4197896"/>
            <a:ext cx="524503"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UNIZA</a:t>
            </a:r>
          </a:p>
        </p:txBody>
      </p:sp>
      <p:sp>
        <p:nvSpPr>
          <p:cNvPr id="25" name="TextBox 24"/>
          <p:cNvSpPr txBox="1"/>
          <p:nvPr/>
        </p:nvSpPr>
        <p:spPr>
          <a:xfrm>
            <a:off x="5378366" y="2646044"/>
            <a:ext cx="393056"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AAL</a:t>
            </a:r>
          </a:p>
        </p:txBody>
      </p:sp>
      <p:sp>
        <p:nvSpPr>
          <p:cNvPr id="26" name="TextBox 25"/>
          <p:cNvSpPr txBox="1"/>
          <p:nvPr/>
        </p:nvSpPr>
        <p:spPr>
          <a:xfrm>
            <a:off x="5568544" y="2844161"/>
            <a:ext cx="412292"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DTU</a:t>
            </a:r>
          </a:p>
        </p:txBody>
      </p:sp>
      <p:sp>
        <p:nvSpPr>
          <p:cNvPr id="27" name="TextBox 26"/>
          <p:cNvSpPr txBox="1"/>
          <p:nvPr/>
        </p:nvSpPr>
        <p:spPr>
          <a:xfrm>
            <a:off x="5817139" y="3067523"/>
            <a:ext cx="322524"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LU</a:t>
            </a:r>
          </a:p>
        </p:txBody>
      </p:sp>
      <p:sp>
        <p:nvSpPr>
          <p:cNvPr id="28" name="TextBox 27"/>
          <p:cNvSpPr txBox="1"/>
          <p:nvPr/>
        </p:nvSpPr>
        <p:spPr>
          <a:xfrm>
            <a:off x="6784742" y="5268599"/>
            <a:ext cx="484428"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UKIM</a:t>
            </a:r>
          </a:p>
        </p:txBody>
      </p:sp>
      <p:sp>
        <p:nvSpPr>
          <p:cNvPr id="29" name="TextBox 28"/>
          <p:cNvSpPr txBox="1"/>
          <p:nvPr/>
        </p:nvSpPr>
        <p:spPr>
          <a:xfrm>
            <a:off x="6844774" y="5373206"/>
            <a:ext cx="518091"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PRDM</a:t>
            </a:r>
          </a:p>
        </p:txBody>
      </p:sp>
      <p:sp>
        <p:nvSpPr>
          <p:cNvPr id="30" name="TextBox 29"/>
          <p:cNvSpPr txBox="1"/>
          <p:nvPr/>
        </p:nvSpPr>
        <p:spPr>
          <a:xfrm>
            <a:off x="6324600" y="5410200"/>
            <a:ext cx="332142"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UT</a:t>
            </a:r>
          </a:p>
        </p:txBody>
      </p:sp>
      <p:sp>
        <p:nvSpPr>
          <p:cNvPr id="31" name="TextBox 30"/>
          <p:cNvSpPr txBox="1"/>
          <p:nvPr/>
        </p:nvSpPr>
        <p:spPr>
          <a:xfrm>
            <a:off x="6316372" y="5550845"/>
            <a:ext cx="550151"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EPOKA</a:t>
            </a:r>
          </a:p>
        </p:txBody>
      </p:sp>
      <p:sp>
        <p:nvSpPr>
          <p:cNvPr id="32" name="TextBox 31"/>
          <p:cNvSpPr txBox="1"/>
          <p:nvPr/>
        </p:nvSpPr>
        <p:spPr>
          <a:xfrm>
            <a:off x="6316372" y="5673955"/>
            <a:ext cx="513282"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UCCIA</a:t>
            </a:r>
          </a:p>
        </p:txBody>
      </p:sp>
      <p:cxnSp>
        <p:nvCxnSpPr>
          <p:cNvPr id="33" name="Straight Connector 32"/>
          <p:cNvCxnSpPr/>
          <p:nvPr/>
        </p:nvCxnSpPr>
        <p:spPr>
          <a:xfrm>
            <a:off x="457200" y="990600"/>
            <a:ext cx="559722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7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1"/>
          <p:cNvSpPr>
            <a:spLocks noChangeArrowheads="1"/>
          </p:cNvSpPr>
          <p:nvPr/>
        </p:nvSpPr>
        <p:spPr bwMode="auto">
          <a:xfrm>
            <a:off x="1274763"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sv-SE" altLang="sv-SE" i="1">
              <a:solidFill>
                <a:prstClr val="black"/>
              </a:solidFill>
              <a:latin typeface="Myriad Pro" pitchFamily="34" charset="0"/>
              <a:cs typeface="Arial" pitchFamily="34" charset="0"/>
            </a:endParaRPr>
          </a:p>
        </p:txBody>
      </p:sp>
      <p:pic>
        <p:nvPicPr>
          <p:cNvPr id="1024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5921375"/>
            <a:ext cx="2271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55650" y="404813"/>
            <a:ext cx="7024688" cy="830262"/>
          </a:xfrm>
          <a:prstGeom prst="rect">
            <a:avLst/>
          </a:prstGeom>
        </p:spPr>
        <p:txBody>
          <a:bodyPr>
            <a:spAutoFit/>
          </a:bodyPr>
          <a:lstStyle/>
          <a:p>
            <a:pPr>
              <a:defRPr/>
            </a:pPr>
            <a:endParaRPr lang="en-US" sz="2400" b="1" dirty="0">
              <a:solidFill>
                <a:srgbClr val="9BBB59">
                  <a:lumMod val="75000"/>
                </a:srgbClr>
              </a:solidFill>
              <a:latin typeface="Myriad Pro"/>
              <a:cs typeface="Arial" pitchFamily="34" charset="0"/>
            </a:endParaRPr>
          </a:p>
          <a:p>
            <a:pPr hangingPunct="0">
              <a:defRPr/>
            </a:pPr>
            <a:r>
              <a:rPr lang="en-GB" sz="2400" b="1" dirty="0">
                <a:solidFill>
                  <a:srgbClr val="9BBB59">
                    <a:lumMod val="75000"/>
                  </a:srgbClr>
                </a:solidFill>
                <a:latin typeface="Myriad Pro"/>
                <a:cs typeface="Arial" pitchFamily="34" charset="0"/>
              </a:rPr>
              <a:t>SMS planning</a:t>
            </a:r>
            <a:endParaRPr lang="en-GB" sz="2400" dirty="0">
              <a:solidFill>
                <a:srgbClr val="9BBB59">
                  <a:lumMod val="75000"/>
                </a:srgbClr>
              </a:solidFill>
              <a:latin typeface="Myriad Pro"/>
              <a:cs typeface="Arial" pitchFamily="34" charset="0"/>
            </a:endParaRPr>
          </a:p>
        </p:txBody>
      </p:sp>
      <p:sp>
        <p:nvSpPr>
          <p:cNvPr id="10245" name="TextBox 1"/>
          <p:cNvSpPr txBox="1">
            <a:spLocks noChangeArrowheads="1"/>
          </p:cNvSpPr>
          <p:nvPr/>
        </p:nvSpPr>
        <p:spPr bwMode="auto">
          <a:xfrm>
            <a:off x="250825" y="1298575"/>
            <a:ext cx="87852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en-GB" sz="3200" b="1" dirty="0">
                <a:solidFill>
                  <a:prstClr val="black"/>
                </a:solidFill>
              </a:rPr>
              <a:t>2 Incoming groups in 2017/2018: </a:t>
            </a:r>
          </a:p>
          <a:p>
            <a:pPr eaLnBrk="0" fontAlgn="base" hangingPunct="0">
              <a:spcBef>
                <a:spcPct val="0"/>
              </a:spcBef>
              <a:spcAft>
                <a:spcPct val="0"/>
              </a:spcAft>
            </a:pPr>
            <a:endParaRPr lang="en-GB" dirty="0">
              <a:solidFill>
                <a:prstClr val="black"/>
              </a:solidFill>
            </a:endParaRPr>
          </a:p>
          <a:p>
            <a:pPr eaLnBrk="0" fontAlgn="base" hangingPunct="0">
              <a:spcBef>
                <a:spcPct val="0"/>
              </a:spcBef>
              <a:spcAft>
                <a:spcPct val="0"/>
              </a:spcAft>
            </a:pPr>
            <a:r>
              <a:rPr lang="en-GB" sz="3200" dirty="0">
                <a:solidFill>
                  <a:prstClr val="black"/>
                </a:solidFill>
              </a:rPr>
              <a:t>Group 1: Fire safety (evacuation) </a:t>
            </a:r>
          </a:p>
          <a:p>
            <a:pPr eaLnBrk="0" fontAlgn="base" hangingPunct="0">
              <a:spcBef>
                <a:spcPct val="0"/>
              </a:spcBef>
              <a:spcAft>
                <a:spcPct val="0"/>
              </a:spcAft>
            </a:pPr>
            <a:r>
              <a:rPr lang="en-GB" sz="3200" dirty="0">
                <a:solidFill>
                  <a:prstClr val="black"/>
                </a:solidFill>
              </a:rPr>
              <a:t>(1 UNS+ 1 </a:t>
            </a:r>
            <a:r>
              <a:rPr lang="en-GB" sz="3200" dirty="0" err="1">
                <a:solidFill>
                  <a:prstClr val="black"/>
                </a:solidFill>
              </a:rPr>
              <a:t>Epoka</a:t>
            </a:r>
            <a:r>
              <a:rPr lang="en-GB" sz="3200" dirty="0">
                <a:solidFill>
                  <a:prstClr val="black"/>
                </a:solidFill>
              </a:rPr>
              <a:t>) </a:t>
            </a:r>
          </a:p>
          <a:p>
            <a:pPr eaLnBrk="0" fontAlgn="base" hangingPunct="0">
              <a:spcBef>
                <a:spcPct val="0"/>
              </a:spcBef>
              <a:spcAft>
                <a:spcPct val="0"/>
              </a:spcAft>
            </a:pPr>
            <a:endParaRPr lang="en-GB" sz="3200" dirty="0">
              <a:solidFill>
                <a:prstClr val="black"/>
              </a:solidFill>
            </a:endParaRPr>
          </a:p>
          <a:p>
            <a:pPr eaLnBrk="0" fontAlgn="base" hangingPunct="0">
              <a:spcBef>
                <a:spcPct val="0"/>
              </a:spcBef>
              <a:spcAft>
                <a:spcPct val="0"/>
              </a:spcAft>
            </a:pPr>
            <a:r>
              <a:rPr lang="en-GB" sz="3200" dirty="0">
                <a:solidFill>
                  <a:prstClr val="black"/>
                </a:solidFill>
              </a:rPr>
              <a:t>Training with Enrico </a:t>
            </a:r>
            <a:r>
              <a:rPr lang="en-GB" sz="3200" dirty="0" err="1">
                <a:solidFill>
                  <a:prstClr val="black"/>
                </a:solidFill>
              </a:rPr>
              <a:t>Ronchi</a:t>
            </a:r>
            <a:r>
              <a:rPr lang="en-GB" sz="3200" dirty="0">
                <a:solidFill>
                  <a:prstClr val="black"/>
                </a:solidFill>
              </a:rPr>
              <a:t> </a:t>
            </a:r>
          </a:p>
          <a:p>
            <a:pPr eaLnBrk="0" fontAlgn="base" hangingPunct="0">
              <a:spcBef>
                <a:spcPct val="0"/>
              </a:spcBef>
              <a:spcAft>
                <a:spcPct val="0"/>
              </a:spcAft>
            </a:pPr>
            <a:r>
              <a:rPr lang="en-GB" sz="3200" dirty="0">
                <a:solidFill>
                  <a:prstClr val="black"/>
                </a:solidFill>
              </a:rPr>
              <a:t>(individual training on basics of evacuation + test with computer software Pathfinder)</a:t>
            </a:r>
          </a:p>
        </p:txBody>
      </p:sp>
      <p:pic>
        <p:nvPicPr>
          <p:cNvPr id="102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589588"/>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02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1"/>
          <p:cNvSpPr>
            <a:spLocks noChangeArrowheads="1"/>
          </p:cNvSpPr>
          <p:nvPr/>
        </p:nvSpPr>
        <p:spPr bwMode="auto">
          <a:xfrm>
            <a:off x="1274763"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sv-SE" altLang="sv-SE" i="1">
              <a:solidFill>
                <a:prstClr val="black"/>
              </a:solidFill>
              <a:latin typeface="Myriad Pro" pitchFamily="34" charset="0"/>
              <a:cs typeface="Arial" pitchFamily="34" charset="0"/>
            </a:endParaRPr>
          </a:p>
        </p:txBody>
      </p:sp>
      <p:pic>
        <p:nvPicPr>
          <p:cNvPr id="1126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5921375"/>
            <a:ext cx="2271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55650" y="404813"/>
            <a:ext cx="7024688" cy="830262"/>
          </a:xfrm>
          <a:prstGeom prst="rect">
            <a:avLst/>
          </a:prstGeom>
        </p:spPr>
        <p:txBody>
          <a:bodyPr>
            <a:spAutoFit/>
          </a:bodyPr>
          <a:lstStyle/>
          <a:p>
            <a:pPr>
              <a:defRPr/>
            </a:pPr>
            <a:endParaRPr lang="en-US" sz="2400" b="1" dirty="0">
              <a:solidFill>
                <a:srgbClr val="9BBB59">
                  <a:lumMod val="75000"/>
                </a:srgbClr>
              </a:solidFill>
              <a:latin typeface="Myriad Pro"/>
              <a:cs typeface="Arial" pitchFamily="34" charset="0"/>
            </a:endParaRPr>
          </a:p>
          <a:p>
            <a:pPr hangingPunct="0">
              <a:defRPr/>
            </a:pPr>
            <a:r>
              <a:rPr lang="en-GB" sz="2400" b="1" dirty="0">
                <a:solidFill>
                  <a:srgbClr val="9BBB59">
                    <a:lumMod val="75000"/>
                  </a:srgbClr>
                </a:solidFill>
                <a:latin typeface="Myriad Pro"/>
                <a:cs typeface="Arial" pitchFamily="34" charset="0"/>
              </a:rPr>
              <a:t>SMS planning</a:t>
            </a:r>
            <a:endParaRPr lang="en-GB" sz="2400" dirty="0">
              <a:solidFill>
                <a:srgbClr val="9BBB59">
                  <a:lumMod val="75000"/>
                </a:srgbClr>
              </a:solidFill>
              <a:latin typeface="Myriad Pro"/>
              <a:cs typeface="Arial" pitchFamily="34" charset="0"/>
            </a:endParaRPr>
          </a:p>
        </p:txBody>
      </p:sp>
      <p:sp>
        <p:nvSpPr>
          <p:cNvPr id="11269" name="TextBox 1"/>
          <p:cNvSpPr txBox="1">
            <a:spLocks noChangeArrowheads="1"/>
          </p:cNvSpPr>
          <p:nvPr/>
        </p:nvSpPr>
        <p:spPr bwMode="auto">
          <a:xfrm>
            <a:off x="250825" y="1298575"/>
            <a:ext cx="878522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fontAlgn="base" hangingPunct="0">
              <a:spcBef>
                <a:spcPct val="0"/>
              </a:spcBef>
              <a:spcAft>
                <a:spcPct val="0"/>
              </a:spcAft>
            </a:pPr>
            <a:r>
              <a:rPr lang="en-GB" sz="3200" b="1" dirty="0">
                <a:solidFill>
                  <a:prstClr val="black"/>
                </a:solidFill>
              </a:rPr>
              <a:t>Incoming: 2 groups in 2017/2018: </a:t>
            </a:r>
          </a:p>
          <a:p>
            <a:pPr eaLnBrk="0" fontAlgn="base" hangingPunct="0">
              <a:spcBef>
                <a:spcPct val="0"/>
              </a:spcBef>
              <a:spcAft>
                <a:spcPct val="0"/>
              </a:spcAft>
            </a:pPr>
            <a:endParaRPr lang="en-GB" dirty="0">
              <a:solidFill>
                <a:prstClr val="black"/>
              </a:solidFill>
            </a:endParaRPr>
          </a:p>
          <a:p>
            <a:pPr eaLnBrk="0" fontAlgn="base" hangingPunct="0">
              <a:spcBef>
                <a:spcPct val="0"/>
              </a:spcBef>
              <a:spcAft>
                <a:spcPct val="0"/>
              </a:spcAft>
            </a:pPr>
            <a:r>
              <a:rPr lang="en-GB" sz="3200" dirty="0">
                <a:solidFill>
                  <a:prstClr val="black"/>
                </a:solidFill>
              </a:rPr>
              <a:t>Group 2: Disaster Risk Management</a:t>
            </a:r>
          </a:p>
          <a:p>
            <a:pPr eaLnBrk="0" fontAlgn="base" hangingPunct="0">
              <a:spcBef>
                <a:spcPct val="0"/>
              </a:spcBef>
              <a:spcAft>
                <a:spcPct val="0"/>
              </a:spcAft>
            </a:pPr>
            <a:r>
              <a:rPr lang="en-GB" sz="3200" dirty="0">
                <a:solidFill>
                  <a:prstClr val="black"/>
                </a:solidFill>
              </a:rPr>
              <a:t> (1 </a:t>
            </a:r>
            <a:r>
              <a:rPr lang="en-GB" sz="3200" dirty="0" err="1">
                <a:solidFill>
                  <a:prstClr val="black"/>
                </a:solidFill>
              </a:rPr>
              <a:t>Uni</a:t>
            </a:r>
            <a:r>
              <a:rPr lang="en-GB" sz="3200" dirty="0">
                <a:solidFill>
                  <a:prstClr val="black"/>
                </a:solidFill>
              </a:rPr>
              <a:t> Tirana + 1 UNS)</a:t>
            </a:r>
          </a:p>
          <a:p>
            <a:pPr eaLnBrk="0" fontAlgn="base" hangingPunct="0">
              <a:spcBef>
                <a:spcPct val="0"/>
              </a:spcBef>
              <a:spcAft>
                <a:spcPct val="0"/>
              </a:spcAft>
            </a:pPr>
            <a:r>
              <a:rPr lang="en-GB" sz="3200" dirty="0">
                <a:solidFill>
                  <a:prstClr val="black"/>
                </a:solidFill>
              </a:rPr>
              <a:t>Training with </a:t>
            </a:r>
            <a:r>
              <a:rPr lang="en-GB" sz="3200" dirty="0" err="1">
                <a:solidFill>
                  <a:prstClr val="black"/>
                </a:solidFill>
              </a:rPr>
              <a:t>Henrik</a:t>
            </a:r>
            <a:r>
              <a:rPr lang="en-GB" sz="3200" dirty="0">
                <a:solidFill>
                  <a:prstClr val="black"/>
                </a:solidFill>
              </a:rPr>
              <a:t> Hassel + possibility to follow DRM courses in English </a:t>
            </a:r>
            <a:r>
              <a:rPr lang="en-GB" sz="3200" dirty="0">
                <a:solidFill>
                  <a:prstClr val="black"/>
                </a:solidFill>
                <a:sym typeface="Wingdings" pitchFamily="2" charset="2"/>
              </a:rPr>
              <a:t> List:</a:t>
            </a:r>
          </a:p>
          <a:p>
            <a:pPr eaLnBrk="0" fontAlgn="base" hangingPunct="0">
              <a:spcBef>
                <a:spcPct val="0"/>
              </a:spcBef>
              <a:spcAft>
                <a:spcPct val="0"/>
              </a:spcAft>
            </a:pPr>
            <a:endParaRPr lang="en-GB" b="1" dirty="0">
              <a:solidFill>
                <a:prstClr val="black"/>
              </a:solidFill>
              <a:sym typeface="Wingdings" pitchFamily="2" charset="2"/>
            </a:endParaRPr>
          </a:p>
          <a:p>
            <a:pPr eaLnBrk="0" fontAlgn="base" hangingPunct="0">
              <a:spcBef>
                <a:spcPct val="0"/>
              </a:spcBef>
              <a:spcAft>
                <a:spcPct val="0"/>
              </a:spcAft>
            </a:pPr>
            <a:endParaRPr lang="en-GB" sz="3200" dirty="0">
              <a:solidFill>
                <a:prstClr val="black"/>
              </a:solidFill>
            </a:endParaRPr>
          </a:p>
          <a:p>
            <a:pPr eaLnBrk="0" fontAlgn="base" hangingPunct="0">
              <a:spcBef>
                <a:spcPct val="0"/>
              </a:spcBef>
              <a:spcAft>
                <a:spcPct val="0"/>
              </a:spcAft>
            </a:pPr>
            <a:endParaRPr lang="en-GB" dirty="0">
              <a:solidFill>
                <a:prstClr val="black"/>
              </a:solidFill>
            </a:endParaRPr>
          </a:p>
        </p:txBody>
      </p:sp>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589588"/>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5"/>
          <p:cNvSpPr>
            <a:spLocks noChangeArrowheads="1"/>
          </p:cNvSpPr>
          <p:nvPr/>
        </p:nvSpPr>
        <p:spPr bwMode="auto">
          <a:xfrm>
            <a:off x="2765425" y="4389438"/>
            <a:ext cx="626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228600" eaLnBrk="0" fontAlgn="base" hangingPunct="0">
              <a:spcBef>
                <a:spcPct val="0"/>
              </a:spcBef>
              <a:spcAft>
                <a:spcPct val="0"/>
              </a:spcAft>
            </a:pPr>
            <a:r>
              <a:rPr lang="en-US" dirty="0">
                <a:solidFill>
                  <a:prstClr val="black"/>
                </a:solidFill>
                <a:latin typeface="Calibri,sans-serif"/>
                <a:cs typeface="Arial" pitchFamily="34" charset="0"/>
              </a:rPr>
              <a:t>Climate Smart Risk Reduction (January-March)</a:t>
            </a:r>
            <a:endParaRPr lang="en-US" dirty="0">
              <a:solidFill>
                <a:prstClr val="black"/>
              </a:solidFill>
              <a:latin typeface="Arial" pitchFamily="34" charset="0"/>
              <a:cs typeface="Arial" pitchFamily="34" charset="0"/>
            </a:endParaRPr>
          </a:p>
          <a:p>
            <a:pPr marL="457200" indent="-228600" eaLnBrk="0" fontAlgn="base" hangingPunct="0">
              <a:spcBef>
                <a:spcPct val="0"/>
              </a:spcBef>
              <a:spcAft>
                <a:spcPct val="0"/>
              </a:spcAft>
            </a:pPr>
            <a:r>
              <a:rPr lang="en-US" dirty="0">
                <a:solidFill>
                  <a:prstClr val="black"/>
                </a:solidFill>
                <a:latin typeface="Calibri,sans-serif"/>
                <a:cs typeface="Arial" pitchFamily="34" charset="0"/>
              </a:rPr>
              <a:t>Risk Based Land Use Planning (January-March)</a:t>
            </a:r>
            <a:endParaRPr lang="en-US" dirty="0">
              <a:solidFill>
                <a:prstClr val="black"/>
              </a:solidFill>
              <a:latin typeface="Arial" pitchFamily="34" charset="0"/>
              <a:cs typeface="Arial" pitchFamily="34" charset="0"/>
            </a:endParaRPr>
          </a:p>
          <a:p>
            <a:pPr marL="457200" indent="-228600" eaLnBrk="0" fontAlgn="base" hangingPunct="0">
              <a:spcBef>
                <a:spcPct val="0"/>
              </a:spcBef>
              <a:spcAft>
                <a:spcPct val="0"/>
              </a:spcAft>
            </a:pPr>
            <a:r>
              <a:rPr lang="en-US" dirty="0">
                <a:solidFill>
                  <a:prstClr val="black"/>
                </a:solidFill>
                <a:latin typeface="Calibri,sans-serif"/>
                <a:cs typeface="Arial" pitchFamily="34" charset="0"/>
              </a:rPr>
              <a:t>Preparedness and Planning (March-May/June)</a:t>
            </a:r>
            <a:endParaRPr lang="en-US" dirty="0">
              <a:solidFill>
                <a:prstClr val="black"/>
              </a:solidFill>
              <a:latin typeface="Arial" pitchFamily="34" charset="0"/>
              <a:cs typeface="Arial" pitchFamily="34" charset="0"/>
            </a:endParaRPr>
          </a:p>
          <a:p>
            <a:pPr marL="457200" indent="-228600" eaLnBrk="0" fontAlgn="base" hangingPunct="0">
              <a:spcBef>
                <a:spcPct val="0"/>
              </a:spcBef>
              <a:spcAft>
                <a:spcPct val="0"/>
              </a:spcAft>
            </a:pPr>
            <a:r>
              <a:rPr lang="en-US" dirty="0">
                <a:solidFill>
                  <a:prstClr val="black"/>
                </a:solidFill>
                <a:latin typeface="Calibri,sans-serif"/>
                <a:cs typeface="Arial" pitchFamily="34" charset="0"/>
              </a:rPr>
              <a:t>Risk Assessment (March-May/June)</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7064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0739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772849"/>
            <a:ext cx="2181175" cy="584775"/>
          </a:xfrm>
          <a:prstGeom prst="rect">
            <a:avLst/>
          </a:prstGeom>
          <a:noFill/>
        </p:spPr>
        <p:txBody>
          <a:bodyPr wrap="none" rtlCol="0">
            <a:spAutoFit/>
          </a:bodyPr>
          <a:lstStyle/>
          <a:p>
            <a:r>
              <a:rPr lang="en-US" sz="3200" dirty="0" smtClean="0">
                <a:solidFill>
                  <a:srgbClr val="FF0000"/>
                </a:solidFill>
              </a:rPr>
              <a:t>CHALENGES</a:t>
            </a:r>
            <a:endParaRPr lang="en-US" sz="3200" dirty="0">
              <a:solidFill>
                <a:srgbClr val="FF0000"/>
              </a:solidFill>
            </a:endParaRPr>
          </a:p>
        </p:txBody>
      </p:sp>
    </p:spTree>
    <p:extLst>
      <p:ext uri="{BB962C8B-B14F-4D97-AF65-F5344CB8AC3E}">
        <p14:creationId xmlns:p14="http://schemas.microsoft.com/office/powerpoint/2010/main" val="3885699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772849"/>
            <a:ext cx="2181175" cy="584775"/>
          </a:xfrm>
          <a:prstGeom prst="rect">
            <a:avLst/>
          </a:prstGeom>
          <a:noFill/>
        </p:spPr>
        <p:txBody>
          <a:bodyPr wrap="none" rtlCol="0">
            <a:spAutoFit/>
          </a:bodyPr>
          <a:lstStyle/>
          <a:p>
            <a:r>
              <a:rPr lang="en-US" sz="3200" dirty="0" smtClean="0">
                <a:solidFill>
                  <a:srgbClr val="FF0000"/>
                </a:solidFill>
              </a:rPr>
              <a:t>CHALENGES</a:t>
            </a:r>
            <a:endParaRPr lang="en-US" sz="3200"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4" y="1321971"/>
            <a:ext cx="68961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374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772849"/>
            <a:ext cx="2181175" cy="584775"/>
          </a:xfrm>
          <a:prstGeom prst="rect">
            <a:avLst/>
          </a:prstGeom>
          <a:noFill/>
        </p:spPr>
        <p:txBody>
          <a:bodyPr wrap="none" rtlCol="0">
            <a:spAutoFit/>
          </a:bodyPr>
          <a:lstStyle/>
          <a:p>
            <a:r>
              <a:rPr lang="en-US" sz="3200" dirty="0" smtClean="0">
                <a:solidFill>
                  <a:srgbClr val="FF0000"/>
                </a:solidFill>
              </a:rPr>
              <a:t>CHALENGES</a:t>
            </a:r>
            <a:endParaRPr lang="en-US" sz="3200"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687070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729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772849"/>
            <a:ext cx="2181175" cy="584775"/>
          </a:xfrm>
          <a:prstGeom prst="rect">
            <a:avLst/>
          </a:prstGeom>
          <a:noFill/>
        </p:spPr>
        <p:txBody>
          <a:bodyPr wrap="none" rtlCol="0">
            <a:spAutoFit/>
          </a:bodyPr>
          <a:lstStyle/>
          <a:p>
            <a:r>
              <a:rPr lang="en-US" sz="3200" dirty="0" smtClean="0">
                <a:solidFill>
                  <a:srgbClr val="FF0000"/>
                </a:solidFill>
              </a:rPr>
              <a:t>CHALENGES</a:t>
            </a:r>
            <a:endParaRPr lang="en-US" sz="3200"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702945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219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70040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1124744"/>
            <a:ext cx="2286203" cy="369332"/>
          </a:xfrm>
          <a:prstGeom prst="rect">
            <a:avLst/>
          </a:prstGeom>
          <a:noFill/>
        </p:spPr>
        <p:txBody>
          <a:bodyPr wrap="none" rtlCol="0">
            <a:spAutoFit/>
          </a:bodyPr>
          <a:lstStyle/>
          <a:p>
            <a:r>
              <a:rPr lang="en-US" dirty="0" smtClean="0">
                <a:solidFill>
                  <a:srgbClr val="FF0000"/>
                </a:solidFill>
              </a:rPr>
              <a:t>IMPOSSIBLE IN SERBIA</a:t>
            </a:r>
            <a:endParaRPr lang="en-US" dirty="0">
              <a:solidFill>
                <a:srgbClr val="FF0000"/>
              </a:solidFill>
            </a:endParaRPr>
          </a:p>
        </p:txBody>
      </p:sp>
    </p:spTree>
    <p:extLst>
      <p:ext uri="{BB962C8B-B14F-4D97-AF65-F5344CB8AC3E}">
        <p14:creationId xmlns:p14="http://schemas.microsoft.com/office/powerpoint/2010/main" val="391968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917575"/>
            <a:ext cx="72771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63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987425"/>
            <a:ext cx="706120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271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866775"/>
            <a:ext cx="70739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99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42698" y="1331476"/>
            <a:ext cx="2505366" cy="369332"/>
          </a:xfrm>
          <a:prstGeom prst="rect">
            <a:avLst/>
          </a:prstGeom>
          <a:solidFill>
            <a:schemeClr val="bg1"/>
          </a:solidFill>
        </p:spPr>
        <p:txBody>
          <a:bodyPr wrap="none">
            <a:spAutoFit/>
          </a:bodyPr>
          <a:lstStyle/>
          <a:p>
            <a:r>
              <a:rPr lang="en-US" b="1" dirty="0" smtClean="0">
                <a:solidFill>
                  <a:schemeClr val="accent3">
                    <a:lumMod val="50000"/>
                  </a:schemeClr>
                </a:solidFill>
              </a:rPr>
              <a:t>k-force.pmt@uns.ac.rs   </a:t>
            </a:r>
            <a:endParaRPr lang="en-US" b="1" dirty="0">
              <a:solidFill>
                <a:schemeClr val="accent3">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721" y="3601909"/>
            <a:ext cx="1110782" cy="147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581" y="3619995"/>
            <a:ext cx="1106065" cy="146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748881"/>
            <a:ext cx="11525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6869" y="262389"/>
            <a:ext cx="7885199" cy="646331"/>
          </a:xfrm>
          <a:prstGeom prst="rect">
            <a:avLst/>
          </a:prstGeom>
          <a:noFill/>
        </p:spPr>
        <p:txBody>
          <a:bodyPr wrap="square" rtlCol="0">
            <a:spAutoFit/>
          </a:bodyPr>
          <a:lstStyle/>
          <a:p>
            <a:r>
              <a:rPr lang="sr-Latn-RS" sz="3600" b="1" dirty="0" smtClean="0">
                <a:solidFill>
                  <a:srgbClr val="00B050"/>
                </a:solidFill>
                <a:latin typeface="Myriad Pro"/>
              </a:rPr>
              <a:t>K</a:t>
            </a:r>
            <a:r>
              <a:rPr lang="sr-Latn-RS" sz="2400" dirty="0" smtClean="0">
                <a:solidFill>
                  <a:srgbClr val="00B050"/>
                </a:solidFill>
                <a:latin typeface="Myriad Pro"/>
              </a:rPr>
              <a:t>NOWLEDGE </a:t>
            </a:r>
            <a:r>
              <a:rPr lang="sr-Latn-RS" sz="3600" b="1" dirty="0" smtClean="0">
                <a:solidFill>
                  <a:srgbClr val="00B050"/>
                </a:solidFill>
                <a:latin typeface="Myriad Pro"/>
              </a:rPr>
              <a:t>FO</a:t>
            </a:r>
            <a:r>
              <a:rPr lang="sr-Latn-RS" sz="2400" dirty="0" smtClean="0">
                <a:solidFill>
                  <a:srgbClr val="00B050"/>
                </a:solidFill>
                <a:latin typeface="Myriad Pro"/>
              </a:rPr>
              <a:t>R </a:t>
            </a:r>
            <a:r>
              <a:rPr lang="sr-Latn-RS" sz="3600" b="1" dirty="0" smtClean="0">
                <a:solidFill>
                  <a:srgbClr val="00B050"/>
                </a:solidFill>
                <a:latin typeface="Myriad Pro"/>
              </a:rPr>
              <a:t>R</a:t>
            </a:r>
            <a:r>
              <a:rPr lang="sr-Latn-RS" sz="2400" dirty="0" smtClean="0">
                <a:solidFill>
                  <a:srgbClr val="00B050"/>
                </a:solidFill>
                <a:latin typeface="Myriad Pro"/>
              </a:rPr>
              <a:t>ESILIENT SO</a:t>
            </a:r>
            <a:r>
              <a:rPr lang="sr-Latn-RS" sz="3600" b="1" dirty="0" smtClean="0">
                <a:solidFill>
                  <a:srgbClr val="00B050"/>
                </a:solidFill>
                <a:latin typeface="Myriad Pro"/>
              </a:rPr>
              <a:t>C</a:t>
            </a:r>
            <a:r>
              <a:rPr lang="sr-Latn-RS" sz="2400" dirty="0" smtClean="0">
                <a:solidFill>
                  <a:srgbClr val="00B050"/>
                </a:solidFill>
                <a:latin typeface="Myriad Pro"/>
              </a:rPr>
              <a:t>I</a:t>
            </a:r>
            <a:r>
              <a:rPr lang="sr-Latn-RS" sz="3600" b="1" dirty="0" smtClean="0">
                <a:solidFill>
                  <a:srgbClr val="00B050"/>
                </a:solidFill>
                <a:latin typeface="Myriad Pro"/>
              </a:rPr>
              <a:t>E</a:t>
            </a:r>
            <a:r>
              <a:rPr lang="sr-Latn-RS" sz="2400" dirty="0" smtClean="0">
                <a:solidFill>
                  <a:srgbClr val="00B050"/>
                </a:solidFill>
                <a:latin typeface="Myriad Pro"/>
              </a:rPr>
              <a:t>TY</a:t>
            </a:r>
            <a:r>
              <a:rPr lang="en-US" sz="2400" dirty="0" smtClean="0">
                <a:solidFill>
                  <a:srgbClr val="00B050"/>
                </a:solidFill>
                <a:latin typeface="Myriad Pro"/>
              </a:rPr>
              <a:t>  TEAM</a:t>
            </a:r>
            <a:endParaRPr lang="en-US" sz="2400" dirty="0">
              <a:solidFill>
                <a:srgbClr val="00B050"/>
              </a:solidFill>
              <a:latin typeface="Myriad Pro"/>
            </a:endParaRP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706212"/>
            <a:ext cx="112236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t="3017"/>
          <a:stretch/>
        </p:blipFill>
        <p:spPr bwMode="auto">
          <a:xfrm>
            <a:off x="3779912" y="1733098"/>
            <a:ext cx="1210839" cy="14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932" y="3619996"/>
            <a:ext cx="1146175"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81622">
            <a:off x="6405105" y="1740713"/>
            <a:ext cx="1464136" cy="146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l="24221" t="6756" r="52951" b="58108"/>
          <a:stretch/>
        </p:blipFill>
        <p:spPr bwMode="auto">
          <a:xfrm>
            <a:off x="5102680" y="1712277"/>
            <a:ext cx="1454931" cy="149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17430" y="1052736"/>
            <a:ext cx="3136436" cy="369332"/>
          </a:xfrm>
          <a:prstGeom prst="rect">
            <a:avLst/>
          </a:prstGeom>
          <a:noFill/>
        </p:spPr>
        <p:txBody>
          <a:bodyPr wrap="none" rtlCol="0">
            <a:spAutoFit/>
          </a:bodyPr>
          <a:lstStyle/>
          <a:p>
            <a:r>
              <a:rPr lang="en-US" dirty="0" smtClean="0">
                <a:latin typeface="Myriad Pro" pitchFamily="34" charset="0"/>
              </a:rPr>
              <a:t>PROJECT MANAGEMENT TEAM</a:t>
            </a:r>
            <a:endParaRPr lang="en-US" dirty="0">
              <a:latin typeface="Myriad Pro" pitchFamily="34" charset="0"/>
            </a:endParaRPr>
          </a:p>
        </p:txBody>
      </p:sp>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8227" y="3632200"/>
            <a:ext cx="109776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11">
            <a:extLst>
              <a:ext uri="{28A0092B-C50C-407E-A947-70E740481C1C}">
                <a14:useLocalDpi xmlns:a14="http://schemas.microsoft.com/office/drawing/2010/main" val="0"/>
              </a:ext>
            </a:extLst>
          </a:blip>
          <a:srcRect r="15915"/>
          <a:stretch/>
        </p:blipFill>
        <p:spPr bwMode="auto">
          <a:xfrm>
            <a:off x="2178482" y="3619996"/>
            <a:ext cx="1178595" cy="146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7215" y="5120750"/>
            <a:ext cx="1425630" cy="143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7508" y="5117086"/>
            <a:ext cx="1101499" cy="145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72568" y="5120750"/>
            <a:ext cx="1461046" cy="140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60030" y="3232577"/>
            <a:ext cx="1761316" cy="369332"/>
          </a:xfrm>
          <a:prstGeom prst="rect">
            <a:avLst/>
          </a:prstGeom>
          <a:noFill/>
        </p:spPr>
        <p:txBody>
          <a:bodyPr wrap="none" rtlCol="0">
            <a:spAutoFit/>
          </a:bodyPr>
          <a:lstStyle/>
          <a:p>
            <a:r>
              <a:rPr lang="en-US" dirty="0" smtClean="0">
                <a:latin typeface="Myriad Pro" pitchFamily="34" charset="0"/>
              </a:rPr>
              <a:t>TEAM MEMBERS</a:t>
            </a:r>
            <a:endParaRPr lang="en-US" dirty="0">
              <a:latin typeface="Myriad Pro" pitchFamily="34" charset="0"/>
            </a:endParaRPr>
          </a:p>
        </p:txBody>
      </p:sp>
      <p:pic>
        <p:nvPicPr>
          <p:cNvPr id="2067"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4137" y="5212738"/>
            <a:ext cx="1594346" cy="130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5609" y="3630411"/>
            <a:ext cx="1133925" cy="14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83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069975"/>
            <a:ext cx="70866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222375"/>
            <a:ext cx="70866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73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101725"/>
            <a:ext cx="693420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360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t="2000" r="2000" b="38000"/>
          </a:stretch>
        </a:blipFill>
        <a:effectLst/>
      </p:bgPr>
    </p:bg>
    <p:spTree>
      <p:nvGrpSpPr>
        <p:cNvPr id="1" name=""/>
        <p:cNvGrpSpPr/>
        <p:nvPr/>
      </p:nvGrpSpPr>
      <p:grpSpPr>
        <a:xfrm>
          <a:off x="0" y="0"/>
          <a:ext cx="0" cy="0"/>
          <a:chOff x="0" y="0"/>
          <a:chExt cx="0" cy="0"/>
        </a:xfrm>
      </p:grpSpPr>
      <p:sp>
        <p:nvSpPr>
          <p:cNvPr id="5" name="object 5"/>
          <p:cNvSpPr txBox="1"/>
          <p:nvPr/>
        </p:nvSpPr>
        <p:spPr>
          <a:xfrm>
            <a:off x="1274428" y="4348842"/>
            <a:ext cx="6696744" cy="1969770"/>
          </a:xfrm>
          <a:prstGeom prst="rect">
            <a:avLst/>
          </a:prstGeom>
        </p:spPr>
        <p:txBody>
          <a:bodyPr vert="horz" wrap="square" lIns="0" tIns="0" rIns="0" bIns="0" rtlCol="0">
            <a:spAutoFit/>
          </a:bodyPr>
          <a:lstStyle/>
          <a:p>
            <a:pPr algn="ctr">
              <a:lnSpc>
                <a:spcPct val="100000"/>
              </a:lnSpc>
            </a:pPr>
            <a:r>
              <a:rPr lang="en-GB" sz="3200" dirty="0">
                <a:latin typeface="Myriad Pro"/>
                <a:cs typeface="Myriad Pro"/>
              </a:rPr>
              <a:t>Thank </a:t>
            </a:r>
            <a:r>
              <a:rPr lang="en-GB" sz="3200" dirty="0" smtClean="0">
                <a:latin typeface="Myriad Pro"/>
                <a:cs typeface="Myriad Pro"/>
              </a:rPr>
              <a:t>you for </a:t>
            </a:r>
            <a:r>
              <a:rPr lang="en-GB" sz="3200" dirty="0">
                <a:latin typeface="Myriad Pro"/>
                <a:cs typeface="Myriad Pro"/>
              </a:rPr>
              <a:t>your </a:t>
            </a:r>
            <a:r>
              <a:rPr lang="en-GB" sz="3200" dirty="0" smtClean="0">
                <a:latin typeface="Myriad Pro"/>
                <a:cs typeface="Myriad Pro"/>
              </a:rPr>
              <a:t>attention!</a:t>
            </a:r>
          </a:p>
          <a:p>
            <a:pPr algn="ctr">
              <a:lnSpc>
                <a:spcPct val="100000"/>
              </a:lnSpc>
            </a:pPr>
            <a:r>
              <a:rPr lang="en-GB" sz="3200" dirty="0" smtClean="0">
                <a:solidFill>
                  <a:srgbClr val="00B050"/>
                </a:solidFill>
                <a:latin typeface="Myriad Pro"/>
                <a:cs typeface="Myriad Pro"/>
              </a:rPr>
              <a:t>Write to us: k-force.pmt@uns.ac.rs</a:t>
            </a:r>
          </a:p>
          <a:p>
            <a:pPr algn="ctr">
              <a:lnSpc>
                <a:spcPct val="100000"/>
              </a:lnSpc>
            </a:pPr>
            <a:r>
              <a:rPr lang="en-GB" sz="3200" dirty="0" smtClean="0">
                <a:solidFill>
                  <a:schemeClr val="tx2">
                    <a:lumMod val="75000"/>
                  </a:schemeClr>
                </a:solidFill>
                <a:latin typeface="Myriad Pro"/>
                <a:cs typeface="Myriad Pro"/>
              </a:rPr>
              <a:t>Follow us: http</a:t>
            </a:r>
            <a:r>
              <a:rPr lang="en-GB" sz="3200" dirty="0">
                <a:solidFill>
                  <a:schemeClr val="tx2">
                    <a:lumMod val="75000"/>
                  </a:schemeClr>
                </a:solidFill>
                <a:latin typeface="Myriad Pro"/>
                <a:cs typeface="Myriad Pro"/>
              </a:rPr>
              <a:t>://kforce.uns.ac.rs/</a:t>
            </a:r>
            <a:endParaRPr lang="en-GB" sz="3200" dirty="0" smtClean="0">
              <a:solidFill>
                <a:schemeClr val="tx2">
                  <a:lumMod val="75000"/>
                </a:schemeClr>
              </a:solidFill>
              <a:latin typeface="Myriad Pro"/>
              <a:cs typeface="Myriad Pro"/>
            </a:endParaRPr>
          </a:p>
          <a:p>
            <a:pPr algn="ctr">
              <a:lnSpc>
                <a:spcPct val="100000"/>
              </a:lnSpc>
            </a:pPr>
            <a:endParaRPr lang="en-GB" sz="3200" dirty="0" smtClean="0">
              <a:latin typeface="Myriad Pro"/>
              <a:cs typeface="Myriad Pro"/>
            </a:endParaRPr>
          </a:p>
        </p:txBody>
      </p:sp>
      <p:sp>
        <p:nvSpPr>
          <p:cNvPr id="6" name="object 6"/>
          <p:cNvSpPr/>
          <p:nvPr/>
        </p:nvSpPr>
        <p:spPr>
          <a:xfrm>
            <a:off x="50800" y="404664"/>
            <a:ext cx="9144000" cy="611188"/>
          </a:xfrm>
          <a:custGeom>
            <a:avLst/>
            <a:gdLst/>
            <a:ahLst/>
            <a:cxnLst/>
            <a:rect l="l" t="t" r="r" b="b"/>
            <a:pathLst>
              <a:path w="9144000" h="584200">
                <a:moveTo>
                  <a:pt x="0" y="584200"/>
                </a:moveTo>
                <a:lnTo>
                  <a:pt x="9144000" y="584200"/>
                </a:lnTo>
                <a:lnTo>
                  <a:pt x="9144000" y="0"/>
                </a:lnTo>
                <a:lnTo>
                  <a:pt x="0" y="0"/>
                </a:lnTo>
                <a:lnTo>
                  <a:pt x="0" y="584200"/>
                </a:lnTo>
                <a:close/>
              </a:path>
            </a:pathLst>
          </a:custGeom>
          <a:noFill/>
        </p:spPr>
        <p:txBody>
          <a:bodyPr wrap="square" lIns="0" tIns="0" rIns="0" bIns="0" rtlCol="0"/>
          <a:lstStyle/>
          <a:p>
            <a:pPr algn="ctr">
              <a:lnSpc>
                <a:spcPct val="150000"/>
              </a:lnSpc>
            </a:pPr>
            <a:r>
              <a:rPr lang="en-US" sz="2400" b="1" dirty="0" smtClean="0">
                <a:solidFill>
                  <a:srgbClr val="000000"/>
                </a:solidFill>
                <a:latin typeface="Helvetica Neue"/>
                <a:cs typeface="Helvetica Neue"/>
              </a:rPr>
              <a:t>K</a:t>
            </a:r>
            <a:r>
              <a:rPr lang="en-US" sz="2400" b="1" dirty="0" smtClean="0">
                <a:solidFill>
                  <a:schemeClr val="bg1">
                    <a:lumMod val="50000"/>
                  </a:schemeClr>
                </a:solidFill>
                <a:latin typeface="Helvetica Neue"/>
                <a:cs typeface="Helvetica Neue"/>
              </a:rPr>
              <a:t>nowledge</a:t>
            </a:r>
            <a:r>
              <a:rPr lang="en-US" sz="2400" b="1" dirty="0" smtClean="0">
                <a:latin typeface="Helvetica Neue"/>
                <a:cs typeface="Helvetica Neue"/>
              </a:rPr>
              <a:t> </a:t>
            </a:r>
            <a:r>
              <a:rPr lang="en-US" sz="2400" b="1" dirty="0" err="1">
                <a:latin typeface="Helvetica Neue"/>
                <a:cs typeface="Helvetica Neue"/>
              </a:rPr>
              <a:t>FO</a:t>
            </a:r>
            <a:r>
              <a:rPr lang="en-US" sz="2400" b="1" dirty="0" err="1">
                <a:solidFill>
                  <a:srgbClr val="7F7F7F"/>
                </a:solidFill>
                <a:latin typeface="Helvetica Neue"/>
                <a:cs typeface="Helvetica Neue"/>
              </a:rPr>
              <a:t>r</a:t>
            </a:r>
            <a:r>
              <a:rPr lang="en-US" sz="2400" b="1" dirty="0">
                <a:solidFill>
                  <a:srgbClr val="7F7F7F"/>
                </a:solidFill>
                <a:latin typeface="Helvetica Neue"/>
                <a:cs typeface="Helvetica Neue"/>
              </a:rPr>
              <a:t> </a:t>
            </a:r>
            <a:r>
              <a:rPr lang="en-US" sz="2400" b="1" dirty="0">
                <a:solidFill>
                  <a:srgbClr val="000000"/>
                </a:solidFill>
                <a:latin typeface="Helvetica Neue"/>
                <a:cs typeface="Helvetica Neue"/>
              </a:rPr>
              <a:t>R</a:t>
            </a:r>
            <a:r>
              <a:rPr lang="en-US" sz="2400" b="1" dirty="0">
                <a:solidFill>
                  <a:srgbClr val="7F7F7F"/>
                </a:solidFill>
                <a:latin typeface="Helvetica Neue"/>
                <a:cs typeface="Helvetica Neue"/>
              </a:rPr>
              <a:t>esilient</a:t>
            </a:r>
            <a:r>
              <a:rPr lang="en-US" sz="2400" b="1" dirty="0">
                <a:latin typeface="Helvetica Neue"/>
                <a:cs typeface="Helvetica Neue"/>
              </a:rPr>
              <a:t> </a:t>
            </a:r>
            <a:r>
              <a:rPr lang="en-US" sz="2400" b="1" dirty="0" err="1">
                <a:solidFill>
                  <a:srgbClr val="7F7F7F"/>
                </a:solidFill>
                <a:latin typeface="Helvetica Neue"/>
                <a:cs typeface="Helvetica Neue"/>
              </a:rPr>
              <a:t>so</a:t>
            </a:r>
            <a:r>
              <a:rPr lang="en-US" sz="2400" b="1" dirty="0" err="1">
                <a:solidFill>
                  <a:srgbClr val="000000"/>
                </a:solidFill>
                <a:latin typeface="Helvetica Neue"/>
                <a:cs typeface="Helvetica Neue"/>
              </a:rPr>
              <a:t>C</a:t>
            </a:r>
            <a:r>
              <a:rPr lang="en-US" sz="2400" b="1" dirty="0" err="1">
                <a:solidFill>
                  <a:srgbClr val="7F7F7F"/>
                </a:solidFill>
                <a:latin typeface="Helvetica Neue"/>
                <a:cs typeface="Helvetica Neue"/>
              </a:rPr>
              <a:t>i</a:t>
            </a:r>
            <a:r>
              <a:rPr lang="en-US" sz="2400" b="1" dirty="0" err="1">
                <a:solidFill>
                  <a:srgbClr val="000000"/>
                </a:solidFill>
                <a:latin typeface="Helvetica Neue"/>
                <a:cs typeface="Helvetica Neue"/>
              </a:rPr>
              <a:t>E</a:t>
            </a:r>
            <a:r>
              <a:rPr lang="en-US" sz="2400" b="1" dirty="0" err="1">
                <a:solidFill>
                  <a:srgbClr val="7F7F7F"/>
                </a:solidFill>
                <a:latin typeface="Helvetica Neue"/>
                <a:cs typeface="Helvetica Neue"/>
              </a:rPr>
              <a:t>ty</a:t>
            </a:r>
            <a:endParaRPr lang="en-US" sz="2400" b="1" dirty="0">
              <a:solidFill>
                <a:srgbClr val="7F7F7F"/>
              </a:solidFill>
              <a:latin typeface="Helvetica Neue"/>
              <a:cs typeface="Helvetica Neue"/>
            </a:endParaRPr>
          </a:p>
        </p:txBody>
      </p:sp>
    </p:spTree>
    <p:extLst>
      <p:ext uri="{BB962C8B-B14F-4D97-AF65-F5344CB8AC3E}">
        <p14:creationId xmlns:p14="http://schemas.microsoft.com/office/powerpoint/2010/main" val="3912903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907919" y="4599304"/>
            <a:ext cx="3328035" cy="615553"/>
          </a:xfrm>
          <a:prstGeom prst="rect">
            <a:avLst/>
          </a:prstGeom>
        </p:spPr>
        <p:txBody>
          <a:bodyPr vert="horz" wrap="square" lIns="0" tIns="0" rIns="0" bIns="0" rtlCol="0">
            <a:spAutoFit/>
          </a:bodyPr>
          <a:lstStyle/>
          <a:p>
            <a:pPr marL="1270" algn="ctr">
              <a:lnSpc>
                <a:spcPct val="100000"/>
              </a:lnSpc>
            </a:pPr>
            <a:r>
              <a:rPr lang="x-none" sz="2000" i="1" dirty="0" smtClean="0">
                <a:solidFill>
                  <a:srgbClr val="FFFFFF"/>
                </a:solidFill>
                <a:latin typeface="Calibri"/>
                <a:cs typeface="Calibri"/>
              </a:rPr>
              <a:t>Contact name</a:t>
            </a:r>
          </a:p>
          <a:p>
            <a:pPr marL="1270" algn="ctr">
              <a:lnSpc>
                <a:spcPct val="100000"/>
              </a:lnSpc>
            </a:pPr>
            <a:r>
              <a:rPr lang="x-none" sz="2000" i="1" dirty="0" smtClean="0">
                <a:solidFill>
                  <a:srgbClr val="FFFFFF"/>
                </a:solidFill>
                <a:latin typeface="Calibri"/>
                <a:cs typeface="Calibri"/>
              </a:rPr>
              <a:t>email</a:t>
            </a:r>
            <a:endParaRPr sz="2000" i="1" dirty="0">
              <a:latin typeface="Calibri"/>
              <a:cs typeface="Calibri"/>
            </a:endParaRPr>
          </a:p>
        </p:txBody>
      </p:sp>
      <p:pic>
        <p:nvPicPr>
          <p:cNvPr id="14" name="Picture 13"/>
          <p:cNvPicPr>
            <a:picLocks noChangeAspect="1"/>
          </p:cNvPicPr>
          <p:nvPr/>
        </p:nvPicPr>
        <p:blipFill>
          <a:blip r:embed="rId2"/>
          <a:stretch>
            <a:fillRect/>
          </a:stretch>
        </p:blipFill>
        <p:spPr>
          <a:xfrm rot="10800000">
            <a:off x="952500" y="4419600"/>
            <a:ext cx="3619500" cy="1693352"/>
          </a:xfrm>
          <a:prstGeom prst="rect">
            <a:avLst/>
          </a:prstGeom>
        </p:spPr>
      </p:pic>
      <p:sp>
        <p:nvSpPr>
          <p:cNvPr id="19" name="TextBox 18"/>
          <p:cNvSpPr txBox="1"/>
          <p:nvPr/>
        </p:nvSpPr>
        <p:spPr>
          <a:xfrm>
            <a:off x="251520" y="260648"/>
            <a:ext cx="7885199" cy="584775"/>
          </a:xfrm>
          <a:prstGeom prst="rect">
            <a:avLst/>
          </a:prstGeom>
          <a:noFill/>
        </p:spPr>
        <p:txBody>
          <a:bodyPr wrap="square" rtlCol="0">
            <a:spAutoFit/>
          </a:bodyPr>
          <a:lstStyle/>
          <a:p>
            <a:r>
              <a:rPr lang="sr-Latn-RS" sz="3200" b="1" dirty="0" smtClean="0">
                <a:solidFill>
                  <a:schemeClr val="accent3">
                    <a:lumMod val="50000"/>
                  </a:schemeClr>
                </a:solidFill>
                <a:latin typeface="Myriad Pro"/>
              </a:rPr>
              <a:t>Workplan</a:t>
            </a:r>
            <a:endParaRPr lang="en-US" sz="2000" b="1" dirty="0">
              <a:solidFill>
                <a:schemeClr val="accent3">
                  <a:lumMod val="50000"/>
                </a:schemeClr>
              </a:solidFill>
              <a:latin typeface="Myriad Pro"/>
            </a:endParaRPr>
          </a:p>
        </p:txBody>
      </p:sp>
      <p:sp>
        <p:nvSpPr>
          <p:cNvPr id="20" name="Content Placeholder 2"/>
          <p:cNvSpPr txBox="1">
            <a:spLocks/>
          </p:cNvSpPr>
          <p:nvPr/>
        </p:nvSpPr>
        <p:spPr>
          <a:xfrm>
            <a:off x="235390" y="1340768"/>
            <a:ext cx="8816280" cy="5029200"/>
          </a:xfrm>
          <a:prstGeom prst="rect">
            <a:avLst/>
          </a:prstGeom>
        </p:spPr>
        <p:txBody>
          <a:bodyPr wrap="square" lIns="0" tIns="0" rIns="0" bIns="0">
            <a:no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chemeClr val="tx1"/>
                </a:solidFill>
                <a:latin typeface="Myriad Pro" pitchFamily="34" charset="0"/>
                <a:cs typeface="Arial" pitchFamily="34" charset="0"/>
              </a:rPr>
              <a:t>K-FORCE project is planned in three phases: preparation, development and implementation, and valorization phase, to be realized through 9 Work Packages (WPs):</a:t>
            </a:r>
          </a:p>
          <a:p>
            <a:endParaRPr lang="en-US" sz="1100" kern="0" dirty="0">
              <a:solidFill>
                <a:schemeClr val="tx1"/>
              </a:solidFill>
              <a:latin typeface="Myriad Pro" pitchFamily="34" charset="0"/>
              <a:cs typeface="Arial" pitchFamily="34" charset="0"/>
            </a:endParaRPr>
          </a:p>
          <a:p>
            <a:pPr marL="342900" indent="-252000">
              <a:buFont typeface="Arial" pitchFamily="34" charset="0"/>
              <a:buChar char="•"/>
            </a:pPr>
            <a:r>
              <a:rPr lang="en-US" sz="2000" b="1" i="0" kern="0" dirty="0">
                <a:solidFill>
                  <a:schemeClr val="tx1"/>
                </a:solidFill>
                <a:latin typeface="Myriad Pro" pitchFamily="34" charset="0"/>
                <a:cs typeface="Arial" pitchFamily="34" charset="0"/>
              </a:rPr>
              <a:t>WP1</a:t>
            </a:r>
            <a:r>
              <a:rPr lang="en-US" sz="2000" i="0" kern="0" dirty="0">
                <a:solidFill>
                  <a:schemeClr val="tx1"/>
                </a:solidFill>
                <a:latin typeface="Myriad Pro" pitchFamily="34" charset="0"/>
                <a:cs typeface="Arial" pitchFamily="34" charset="0"/>
              </a:rPr>
              <a:t> Define directions for development of Master programs </a:t>
            </a:r>
          </a:p>
          <a:p>
            <a:pPr marL="342900" indent="-252000">
              <a:buFont typeface="Arial" pitchFamily="34" charset="0"/>
              <a:buChar char="•"/>
            </a:pPr>
            <a:r>
              <a:rPr lang="en-US" sz="2000" b="1" i="0" kern="0" dirty="0" smtClean="0">
                <a:solidFill>
                  <a:schemeClr val="tx1"/>
                </a:solidFill>
                <a:latin typeface="Myriad Pro" pitchFamily="34" charset="0"/>
                <a:cs typeface="Arial" pitchFamily="34" charset="0"/>
              </a:rPr>
              <a:t>WP2 </a:t>
            </a:r>
            <a:r>
              <a:rPr lang="en-US" sz="2000" i="0" kern="0" dirty="0" smtClean="0">
                <a:solidFill>
                  <a:schemeClr val="tx1"/>
                </a:solidFill>
                <a:latin typeface="Myriad Pro" pitchFamily="34" charset="0"/>
                <a:cs typeface="Arial" pitchFamily="34" charset="0"/>
              </a:rPr>
              <a:t>Define directions for development of PhD </a:t>
            </a:r>
            <a:r>
              <a:rPr lang="en-US" sz="2000" i="0" kern="0" dirty="0" err="1" smtClean="0">
                <a:solidFill>
                  <a:schemeClr val="tx1"/>
                </a:solidFill>
                <a:latin typeface="Myriad Pro" pitchFamily="34" charset="0"/>
                <a:cs typeface="Arial" pitchFamily="34" charset="0"/>
              </a:rPr>
              <a:t>programme</a:t>
            </a:r>
            <a:endParaRPr lang="en-US" sz="2000" i="0" kern="0" dirty="0" smtClean="0">
              <a:solidFill>
                <a:schemeClr val="tx1"/>
              </a:solidFill>
              <a:latin typeface="Myriad Pro" pitchFamily="34" charset="0"/>
              <a:cs typeface="Arial" pitchFamily="34" charset="0"/>
            </a:endParaRPr>
          </a:p>
          <a:p>
            <a:pPr marL="342900" indent="-252000">
              <a:buFont typeface="Arial" pitchFamily="34" charset="0"/>
              <a:buChar char="•"/>
            </a:pPr>
            <a:r>
              <a:rPr lang="en-US" sz="2000" b="1" i="0" kern="0" dirty="0" smtClean="0">
                <a:solidFill>
                  <a:schemeClr val="tx1"/>
                </a:solidFill>
                <a:latin typeface="Myriad Pro" pitchFamily="34" charset="0"/>
                <a:cs typeface="Arial" pitchFamily="34" charset="0"/>
              </a:rPr>
              <a:t>WP3</a:t>
            </a:r>
            <a:r>
              <a:rPr lang="en-US" sz="2000" i="0" kern="0" dirty="0" smtClean="0">
                <a:solidFill>
                  <a:schemeClr val="tx1"/>
                </a:solidFill>
                <a:latin typeface="Myriad Pro" pitchFamily="34" charset="0"/>
                <a:cs typeface="Arial" pitchFamily="34" charset="0"/>
              </a:rPr>
              <a:t> </a:t>
            </a:r>
            <a:r>
              <a:rPr lang="en-US" sz="2000" i="0" kern="0" dirty="0">
                <a:solidFill>
                  <a:schemeClr val="tx1"/>
                </a:solidFill>
                <a:latin typeface="Myriad Pro" pitchFamily="34" charset="0"/>
                <a:cs typeface="Arial" pitchFamily="34" charset="0"/>
              </a:rPr>
              <a:t>Improve teaching methodologies and embed the ICT in learning material</a:t>
            </a:r>
          </a:p>
          <a:p>
            <a:pPr marL="342900" indent="-252000">
              <a:buFont typeface="Arial" pitchFamily="34" charset="0"/>
              <a:buChar char="•"/>
            </a:pPr>
            <a:r>
              <a:rPr lang="en-US" sz="2000" b="1" i="0" kern="0" dirty="0">
                <a:solidFill>
                  <a:schemeClr val="tx1"/>
                </a:solidFill>
                <a:latin typeface="Myriad Pro" pitchFamily="34" charset="0"/>
                <a:cs typeface="Arial" pitchFamily="34" charset="0"/>
              </a:rPr>
              <a:t>WP4</a:t>
            </a:r>
            <a:r>
              <a:rPr lang="en-US" sz="2000" i="0" kern="0" dirty="0">
                <a:solidFill>
                  <a:schemeClr val="tx1"/>
                </a:solidFill>
                <a:latin typeface="Myriad Pro" pitchFamily="34" charset="0"/>
                <a:cs typeface="Arial" pitchFamily="34" charset="0"/>
              </a:rPr>
              <a:t> Implementation of Master </a:t>
            </a:r>
            <a:r>
              <a:rPr lang="en-US" sz="2000" i="0" kern="0" dirty="0" err="1">
                <a:solidFill>
                  <a:schemeClr val="tx1"/>
                </a:solidFill>
                <a:latin typeface="Myriad Pro" pitchFamily="34" charset="0"/>
                <a:cs typeface="Arial" pitchFamily="34" charset="0"/>
              </a:rPr>
              <a:t>Programmes</a:t>
            </a:r>
            <a:endParaRPr lang="en-US" sz="2000" i="0" kern="0" dirty="0">
              <a:solidFill>
                <a:schemeClr val="tx1"/>
              </a:solidFill>
              <a:latin typeface="Myriad Pro" pitchFamily="34" charset="0"/>
              <a:cs typeface="Arial" pitchFamily="34" charset="0"/>
            </a:endParaRPr>
          </a:p>
          <a:p>
            <a:pPr marL="342900" indent="-252000">
              <a:buFont typeface="Arial" pitchFamily="34" charset="0"/>
              <a:buChar char="•"/>
            </a:pPr>
            <a:r>
              <a:rPr lang="en-US" sz="2000" b="1" i="0" kern="0" dirty="0" smtClean="0">
                <a:solidFill>
                  <a:schemeClr val="tx1"/>
                </a:solidFill>
                <a:latin typeface="Myriad Pro" pitchFamily="34" charset="0"/>
                <a:cs typeface="Arial" pitchFamily="34" charset="0"/>
              </a:rPr>
              <a:t>WP5</a:t>
            </a:r>
            <a:r>
              <a:rPr lang="en-US" sz="2000" i="0" kern="0" dirty="0" smtClean="0">
                <a:solidFill>
                  <a:schemeClr val="tx1"/>
                </a:solidFill>
                <a:latin typeface="Myriad Pro" pitchFamily="34" charset="0"/>
                <a:cs typeface="Arial" pitchFamily="34" charset="0"/>
              </a:rPr>
              <a:t> Implementation of PhD </a:t>
            </a:r>
            <a:r>
              <a:rPr lang="en-US" sz="2000" i="0" kern="0" dirty="0" err="1" smtClean="0">
                <a:solidFill>
                  <a:schemeClr val="tx1"/>
                </a:solidFill>
                <a:latin typeface="Myriad Pro" pitchFamily="34" charset="0"/>
                <a:cs typeface="Arial" pitchFamily="34" charset="0"/>
              </a:rPr>
              <a:t>Programme</a:t>
            </a:r>
            <a:endParaRPr lang="en-US" sz="2000" i="0" kern="0" dirty="0" smtClean="0">
              <a:solidFill>
                <a:schemeClr val="tx1"/>
              </a:solidFill>
              <a:latin typeface="Myriad Pro" pitchFamily="34" charset="0"/>
              <a:cs typeface="Arial" pitchFamily="34" charset="0"/>
            </a:endParaRPr>
          </a:p>
          <a:p>
            <a:pPr marL="342900" indent="-252000">
              <a:buFont typeface="Arial" pitchFamily="34" charset="0"/>
              <a:buChar char="•"/>
            </a:pPr>
            <a:r>
              <a:rPr lang="en-US" sz="2000" b="1" i="0" kern="0" dirty="0" smtClean="0">
                <a:solidFill>
                  <a:schemeClr val="tx1"/>
                </a:solidFill>
                <a:latin typeface="Myriad Pro" pitchFamily="34" charset="0"/>
                <a:cs typeface="Arial" pitchFamily="34" charset="0"/>
              </a:rPr>
              <a:t>WP6</a:t>
            </a:r>
            <a:r>
              <a:rPr lang="en-US" sz="2000" i="0" kern="0" dirty="0" smtClean="0">
                <a:solidFill>
                  <a:schemeClr val="tx1"/>
                </a:solidFill>
                <a:latin typeface="Myriad Pro" pitchFamily="34" charset="0"/>
                <a:cs typeface="Arial" pitchFamily="34" charset="0"/>
              </a:rPr>
              <a:t> </a:t>
            </a:r>
            <a:r>
              <a:rPr lang="en-US" sz="2000" i="0" kern="0" dirty="0">
                <a:solidFill>
                  <a:schemeClr val="tx1"/>
                </a:solidFill>
                <a:latin typeface="Myriad Pro" pitchFamily="34" charset="0"/>
                <a:cs typeface="Arial" pitchFamily="34" charset="0"/>
              </a:rPr>
              <a:t>Implementation of LLL courses</a:t>
            </a:r>
          </a:p>
          <a:p>
            <a:pPr marL="342900" indent="-252000">
              <a:buFont typeface="Arial" pitchFamily="34" charset="0"/>
              <a:buChar char="•"/>
            </a:pPr>
            <a:r>
              <a:rPr lang="en-US" sz="2000" b="1" i="0" kern="0" dirty="0">
                <a:solidFill>
                  <a:schemeClr val="tx1"/>
                </a:solidFill>
                <a:latin typeface="Myriad Pro" pitchFamily="34" charset="0"/>
                <a:cs typeface="Arial" pitchFamily="34" charset="0"/>
              </a:rPr>
              <a:t>WP7</a:t>
            </a:r>
            <a:r>
              <a:rPr lang="en-US" sz="2000" i="0" kern="0" dirty="0">
                <a:solidFill>
                  <a:schemeClr val="tx1"/>
                </a:solidFill>
                <a:latin typeface="Myriad Pro" pitchFamily="34" charset="0"/>
                <a:cs typeface="Arial" pitchFamily="34" charset="0"/>
              </a:rPr>
              <a:t> Quality Assurance and Monitoring</a:t>
            </a:r>
          </a:p>
          <a:p>
            <a:pPr marL="342900" indent="-252000">
              <a:buFont typeface="Arial" pitchFamily="34" charset="0"/>
              <a:buChar char="•"/>
            </a:pPr>
            <a:r>
              <a:rPr lang="en-US" sz="2000" b="1" i="0" kern="0" dirty="0">
                <a:solidFill>
                  <a:schemeClr val="tx1"/>
                </a:solidFill>
                <a:latin typeface="Myriad Pro" pitchFamily="34" charset="0"/>
                <a:cs typeface="Arial" pitchFamily="34" charset="0"/>
              </a:rPr>
              <a:t>WP8</a:t>
            </a:r>
            <a:r>
              <a:rPr lang="en-US" sz="2000" i="0" kern="0" dirty="0">
                <a:solidFill>
                  <a:schemeClr val="tx1"/>
                </a:solidFill>
                <a:latin typeface="Myriad Pro" pitchFamily="34" charset="0"/>
                <a:cs typeface="Arial" pitchFamily="34" charset="0"/>
              </a:rPr>
              <a:t> Dissemination and Exploitation</a:t>
            </a:r>
          </a:p>
          <a:p>
            <a:pPr marL="342900" indent="-252000">
              <a:buFont typeface="Arial" pitchFamily="34" charset="0"/>
              <a:buChar char="•"/>
            </a:pPr>
            <a:r>
              <a:rPr lang="en-US" sz="2000" b="1" i="0" kern="0" dirty="0">
                <a:solidFill>
                  <a:schemeClr val="tx1"/>
                </a:solidFill>
                <a:latin typeface="Myriad Pro" pitchFamily="34" charset="0"/>
                <a:cs typeface="Arial" pitchFamily="34" charset="0"/>
              </a:rPr>
              <a:t>WP9</a:t>
            </a:r>
            <a:r>
              <a:rPr lang="en-US" sz="2000" i="0" kern="0" dirty="0">
                <a:solidFill>
                  <a:schemeClr val="tx1"/>
                </a:solidFill>
                <a:latin typeface="Myriad Pro" pitchFamily="34" charset="0"/>
                <a:cs typeface="Arial" pitchFamily="34" charset="0"/>
              </a:rPr>
              <a:t> Project Management</a:t>
            </a:r>
          </a:p>
          <a:p>
            <a:endParaRPr lang="en-GB" sz="1900" kern="0" dirty="0" smtClean="0">
              <a:solidFill>
                <a:schemeClr val="tx1"/>
              </a:solidFill>
              <a:latin typeface="Myriad Pro" pitchFamily="34" charset="0"/>
              <a:cs typeface="Arial" pitchFamily="34" charset="0"/>
            </a:endParaRPr>
          </a:p>
          <a:p>
            <a:endParaRPr lang="en-US" sz="1900" kern="0" dirty="0">
              <a:solidFill>
                <a:schemeClr val="tx1"/>
              </a:solidFill>
              <a:latin typeface="Myriad Pro" pitchFamily="34" charset="0"/>
              <a:cs typeface="Arial" pitchFamily="34" charset="0"/>
            </a:endParaRPr>
          </a:p>
        </p:txBody>
      </p:sp>
    </p:spTree>
    <p:extLst>
      <p:ext uri="{BB962C8B-B14F-4D97-AF65-F5344CB8AC3E}">
        <p14:creationId xmlns:p14="http://schemas.microsoft.com/office/powerpoint/2010/main" val="4158729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69111" y="836712"/>
            <a:ext cx="9074889" cy="4662815"/>
          </a:xfrm>
          <a:prstGeom prst="rect">
            <a:avLst/>
          </a:prstGeom>
          <a:noFill/>
        </p:spPr>
        <p:txBody>
          <a:bodyPr wrap="square" rtlCol="0">
            <a:spAutoFit/>
          </a:bodyPr>
          <a:lstStyle/>
          <a:p>
            <a:r>
              <a:rPr lang="en-US" sz="2000" i="1" dirty="0" smtClean="0">
                <a:solidFill>
                  <a:schemeClr val="tx2">
                    <a:lumMod val="75000"/>
                  </a:schemeClr>
                </a:solidFill>
                <a:latin typeface="Myriad Pro"/>
              </a:rPr>
              <a:t>In </a:t>
            </a:r>
            <a:r>
              <a:rPr lang="en-US" sz="2000" b="1" i="1" dirty="0" smtClean="0">
                <a:solidFill>
                  <a:schemeClr val="tx2">
                    <a:lumMod val="75000"/>
                  </a:schemeClr>
                </a:solidFill>
                <a:latin typeface="Myriad Pro"/>
              </a:rPr>
              <a:t>3</a:t>
            </a:r>
            <a:r>
              <a:rPr lang="en-US" sz="2000" i="1" dirty="0" smtClean="0">
                <a:solidFill>
                  <a:schemeClr val="tx2">
                    <a:lumMod val="75000"/>
                  </a:schemeClr>
                </a:solidFill>
                <a:latin typeface="Myriad Pro"/>
              </a:rPr>
              <a:t> years we plan to modernize/develop/implement </a:t>
            </a:r>
            <a:r>
              <a:rPr lang="en-US" sz="2000" b="1" i="1" dirty="0" smtClean="0">
                <a:solidFill>
                  <a:schemeClr val="tx2">
                    <a:lumMod val="75000"/>
                  </a:schemeClr>
                </a:solidFill>
                <a:latin typeface="Myriad Pro"/>
              </a:rPr>
              <a:t>7</a:t>
            </a:r>
            <a:r>
              <a:rPr lang="en-US" sz="2000" i="1" dirty="0" smtClean="0">
                <a:solidFill>
                  <a:schemeClr val="tx2">
                    <a:lumMod val="75000"/>
                  </a:schemeClr>
                </a:solidFill>
                <a:latin typeface="Myriad Pro"/>
              </a:rPr>
              <a:t> curricula </a:t>
            </a:r>
            <a:r>
              <a:rPr lang="sr-Latn-RS" sz="2000" i="1" dirty="0" smtClean="0">
                <a:solidFill>
                  <a:schemeClr val="tx2">
                    <a:lumMod val="75000"/>
                  </a:schemeClr>
                </a:solidFill>
                <a:latin typeface="Myriad Pro"/>
              </a:rPr>
              <a:t> </a:t>
            </a:r>
            <a:r>
              <a:rPr lang="en-US" sz="2000" i="1" dirty="0" smtClean="0">
                <a:solidFill>
                  <a:schemeClr val="tx2">
                    <a:lumMod val="75000"/>
                  </a:schemeClr>
                </a:solidFill>
                <a:latin typeface="Myriad Pro"/>
              </a:rPr>
              <a:t>at 6 WBC HEIs:</a:t>
            </a:r>
            <a:endParaRPr lang="sr-Latn-RS" sz="2000" i="1" dirty="0" smtClean="0">
              <a:solidFill>
                <a:schemeClr val="tx2">
                  <a:lumMod val="75000"/>
                </a:schemeClr>
              </a:solidFill>
              <a:latin typeface="Myriad Pro"/>
            </a:endParaRPr>
          </a:p>
          <a:p>
            <a:endParaRPr lang="en-US" sz="900" i="1" dirty="0" smtClean="0">
              <a:solidFill>
                <a:schemeClr val="tx2">
                  <a:lumMod val="75000"/>
                </a:schemeClr>
              </a:solidFill>
              <a:latin typeface="Myriad Pro"/>
            </a:endParaRPr>
          </a:p>
          <a:p>
            <a:pPr marL="285750" indent="-285750">
              <a:buFont typeface="Arial" panose="020B0604020202020204" pitchFamily="34" charset="0"/>
              <a:buChar char="•"/>
            </a:pPr>
            <a:r>
              <a:rPr lang="en-US" sz="2000" i="1" dirty="0" smtClean="0">
                <a:solidFill>
                  <a:schemeClr val="tx2">
                    <a:lumMod val="75000"/>
                  </a:schemeClr>
                </a:solidFill>
                <a:latin typeface="Myriad Pro"/>
              </a:rPr>
              <a:t>DRM&amp;FSE academic master </a:t>
            </a:r>
            <a:r>
              <a:rPr lang="en-US" sz="2000" i="1" dirty="0" err="1" smtClean="0">
                <a:solidFill>
                  <a:schemeClr val="tx2">
                    <a:lumMod val="75000"/>
                  </a:schemeClr>
                </a:solidFill>
                <a:latin typeface="Myriad Pro"/>
              </a:rPr>
              <a:t>programmes</a:t>
            </a:r>
            <a:r>
              <a:rPr lang="en-US" sz="2000" i="1" dirty="0" smtClean="0">
                <a:solidFill>
                  <a:schemeClr val="tx2">
                    <a:lumMod val="75000"/>
                  </a:schemeClr>
                </a:solidFill>
                <a:latin typeface="Myriad Pro"/>
              </a:rPr>
              <a:t>/modules (UNS, UT, UBL, EPOKA),</a:t>
            </a:r>
          </a:p>
          <a:p>
            <a:pPr marL="285750" indent="-285750">
              <a:buFont typeface="Arial" panose="020B0604020202020204" pitchFamily="34" charset="0"/>
              <a:buChar char="•"/>
            </a:pPr>
            <a:r>
              <a:rPr lang="en-US" sz="2000" i="1" dirty="0" smtClean="0">
                <a:solidFill>
                  <a:schemeClr val="tx2">
                    <a:lumMod val="75000"/>
                  </a:schemeClr>
                </a:solidFill>
                <a:latin typeface="Myriad Pro"/>
              </a:rPr>
              <a:t>DRM&amp;FSE PhD </a:t>
            </a:r>
            <a:r>
              <a:rPr lang="en-US" sz="2000" i="1" dirty="0" err="1" smtClean="0">
                <a:solidFill>
                  <a:schemeClr val="tx2">
                    <a:lumMod val="75000"/>
                  </a:schemeClr>
                </a:solidFill>
                <a:latin typeface="Myriad Pro"/>
              </a:rPr>
              <a:t>programme</a:t>
            </a:r>
            <a:r>
              <a:rPr lang="en-US" sz="2000" i="1" dirty="0" smtClean="0">
                <a:solidFill>
                  <a:schemeClr val="tx2">
                    <a:lumMod val="75000"/>
                  </a:schemeClr>
                </a:solidFill>
                <a:latin typeface="Myriad Pro"/>
              </a:rPr>
              <a:t> (UNS),</a:t>
            </a:r>
          </a:p>
          <a:p>
            <a:pPr marL="285750" indent="-285750">
              <a:buFont typeface="Arial" panose="020B0604020202020204" pitchFamily="34" charset="0"/>
              <a:buChar char="•"/>
            </a:pPr>
            <a:r>
              <a:rPr lang="en-US" sz="2000" i="1" dirty="0" smtClean="0">
                <a:solidFill>
                  <a:schemeClr val="tx2">
                    <a:lumMod val="75000"/>
                  </a:schemeClr>
                </a:solidFill>
                <a:latin typeface="Myriad Pro"/>
              </a:rPr>
              <a:t>Protection Engineering vocational master </a:t>
            </a:r>
            <a:r>
              <a:rPr lang="en-US" sz="2000" i="1" dirty="0" err="1" smtClean="0">
                <a:solidFill>
                  <a:schemeClr val="tx2">
                    <a:lumMod val="75000"/>
                  </a:schemeClr>
                </a:solidFill>
                <a:latin typeface="Myriad Pro"/>
              </a:rPr>
              <a:t>programme</a:t>
            </a:r>
            <a:r>
              <a:rPr lang="en-US" sz="2000" i="1" dirty="0" smtClean="0">
                <a:solidFill>
                  <a:schemeClr val="tx2">
                    <a:lumMod val="75000"/>
                  </a:schemeClr>
                </a:solidFill>
                <a:latin typeface="Myriad Pro"/>
              </a:rPr>
              <a:t> (VTSNS)</a:t>
            </a:r>
          </a:p>
          <a:p>
            <a:pPr marL="285750" indent="-285750">
              <a:buFont typeface="Arial" panose="020B0604020202020204" pitchFamily="34" charset="0"/>
              <a:buChar char="•"/>
            </a:pPr>
            <a:r>
              <a:rPr lang="sr-Latn-RS" sz="2000" i="1" dirty="0" smtClean="0">
                <a:solidFill>
                  <a:schemeClr val="tx2">
                    <a:lumMod val="75000"/>
                  </a:schemeClr>
                </a:solidFill>
                <a:latin typeface="Myriad Pro"/>
              </a:rPr>
              <a:t>Economic and </a:t>
            </a:r>
            <a:r>
              <a:rPr lang="en-US" sz="2000" i="1" dirty="0" smtClean="0">
                <a:solidFill>
                  <a:schemeClr val="tx2">
                    <a:lumMod val="75000"/>
                  </a:schemeClr>
                </a:solidFill>
                <a:latin typeface="Myriad Pro"/>
              </a:rPr>
              <a:t>Financial Resilience vocational module (UT).</a:t>
            </a:r>
          </a:p>
          <a:p>
            <a:pPr marL="285750" indent="-285750">
              <a:buFont typeface="Arial" panose="020B0604020202020204" pitchFamily="34" charset="0"/>
              <a:buChar char="•"/>
            </a:pPr>
            <a:endParaRPr lang="en-US" i="1" dirty="0">
              <a:latin typeface="Myriad Pro"/>
            </a:endParaRPr>
          </a:p>
          <a:p>
            <a:r>
              <a:rPr lang="en-US" sz="2000" i="1" dirty="0" smtClean="0">
                <a:solidFill>
                  <a:schemeClr val="accent3">
                    <a:lumMod val="75000"/>
                  </a:schemeClr>
                </a:solidFill>
                <a:latin typeface="Myriad Pro"/>
              </a:rPr>
              <a:t>Study </a:t>
            </a:r>
            <a:r>
              <a:rPr lang="en-US" sz="2000" i="1" dirty="0" err="1" smtClean="0">
                <a:solidFill>
                  <a:schemeClr val="accent3">
                    <a:lumMod val="75000"/>
                  </a:schemeClr>
                </a:solidFill>
                <a:latin typeface="Myriad Pro"/>
              </a:rPr>
              <a:t>programmes</a:t>
            </a:r>
            <a:r>
              <a:rPr lang="en-US" sz="2000" i="1" dirty="0" smtClean="0">
                <a:solidFill>
                  <a:schemeClr val="accent3">
                    <a:lumMod val="75000"/>
                  </a:schemeClr>
                </a:solidFill>
                <a:latin typeface="Myriad Pro"/>
              </a:rPr>
              <a:t> will be interdisciplinary and created and implemented </a:t>
            </a:r>
            <a:r>
              <a:rPr lang="sr-Latn-RS" sz="2000" i="1" dirty="0" smtClean="0">
                <a:solidFill>
                  <a:schemeClr val="accent3">
                    <a:lumMod val="75000"/>
                  </a:schemeClr>
                </a:solidFill>
                <a:latin typeface="Myriad Pro"/>
              </a:rPr>
              <a:t> </a:t>
            </a:r>
            <a:r>
              <a:rPr lang="en-US" sz="2000" i="1" dirty="0" smtClean="0">
                <a:solidFill>
                  <a:schemeClr val="accent3">
                    <a:lumMod val="75000"/>
                  </a:schemeClr>
                </a:solidFill>
                <a:latin typeface="Myriad Pro"/>
              </a:rPr>
              <a:t>in </a:t>
            </a:r>
            <a:r>
              <a:rPr lang="sr-Latn-RS" sz="2000" i="1" dirty="0" smtClean="0">
                <a:solidFill>
                  <a:schemeClr val="accent3">
                    <a:lumMod val="75000"/>
                  </a:schemeClr>
                </a:solidFill>
                <a:latin typeface="Myriad Pro"/>
              </a:rPr>
              <a:t> </a:t>
            </a:r>
            <a:r>
              <a:rPr lang="en-US" sz="2000" i="1" dirty="0" smtClean="0">
                <a:solidFill>
                  <a:schemeClr val="accent3">
                    <a:lumMod val="75000"/>
                  </a:schemeClr>
                </a:solidFill>
                <a:latin typeface="Myriad Pro"/>
              </a:rPr>
              <a:t>a way that enables continuation of the studies for a number of </a:t>
            </a:r>
            <a:r>
              <a:rPr lang="sr-Latn-RS" sz="2000" i="1" dirty="0" smtClean="0">
                <a:solidFill>
                  <a:schemeClr val="accent3">
                    <a:lumMod val="75000"/>
                  </a:schemeClr>
                </a:solidFill>
                <a:latin typeface="Myriad Pro"/>
              </a:rPr>
              <a:t> </a:t>
            </a:r>
            <a:r>
              <a:rPr lang="en-US" sz="2000" i="1" dirty="0" smtClean="0">
                <a:solidFill>
                  <a:schemeClr val="accent3">
                    <a:lumMod val="75000"/>
                  </a:schemeClr>
                </a:solidFill>
                <a:latin typeface="Myriad Pro"/>
              </a:rPr>
              <a:t>different profiles of  engineers.</a:t>
            </a:r>
            <a:endParaRPr lang="sr-Latn-RS" sz="2000" i="1" dirty="0" smtClean="0">
              <a:solidFill>
                <a:schemeClr val="accent3">
                  <a:lumMod val="75000"/>
                </a:schemeClr>
              </a:solidFill>
              <a:latin typeface="Myriad Pro"/>
            </a:endParaRPr>
          </a:p>
          <a:p>
            <a:endParaRPr lang="en-US" sz="1000" i="1" dirty="0" smtClean="0">
              <a:solidFill>
                <a:schemeClr val="accent3">
                  <a:lumMod val="75000"/>
                </a:schemeClr>
              </a:solidFill>
              <a:latin typeface="Myriad Pro"/>
            </a:endParaRPr>
          </a:p>
          <a:p>
            <a:r>
              <a:rPr lang="en-US" sz="2000" i="1" dirty="0" smtClean="0">
                <a:solidFill>
                  <a:schemeClr val="tx2"/>
                </a:solidFill>
                <a:latin typeface="Myriad Pro"/>
              </a:rPr>
              <a:t>The LLL courses implementation enables continuing education of DRM&amp;FSE</a:t>
            </a:r>
            <a:r>
              <a:rPr lang="sr-Latn-RS" sz="2000" i="1" dirty="0" smtClean="0">
                <a:solidFill>
                  <a:schemeClr val="tx2"/>
                </a:solidFill>
                <a:latin typeface="Myriad Pro"/>
              </a:rPr>
              <a:t> </a:t>
            </a:r>
            <a:r>
              <a:rPr lang="en-US" sz="2000" i="1" dirty="0" smtClean="0">
                <a:solidFill>
                  <a:schemeClr val="tx2"/>
                </a:solidFill>
                <a:latin typeface="Myriad Pro"/>
              </a:rPr>
              <a:t>oriented professionals.</a:t>
            </a:r>
            <a:endParaRPr lang="sr-Latn-RS" sz="2000" i="1" dirty="0" smtClean="0">
              <a:solidFill>
                <a:schemeClr val="tx2"/>
              </a:solidFill>
              <a:latin typeface="Myriad Pro"/>
            </a:endParaRPr>
          </a:p>
          <a:p>
            <a:endParaRPr lang="en-US" sz="1000" i="1" dirty="0" smtClean="0">
              <a:solidFill>
                <a:schemeClr val="tx2"/>
              </a:solidFill>
              <a:latin typeface="Myriad Pro"/>
            </a:endParaRPr>
          </a:p>
          <a:p>
            <a:r>
              <a:rPr lang="en-US" sz="2000" i="1" dirty="0" smtClean="0">
                <a:solidFill>
                  <a:srgbClr val="C00000"/>
                </a:solidFill>
                <a:latin typeface="Myriad Pro"/>
              </a:rPr>
              <a:t>Study </a:t>
            </a:r>
            <a:r>
              <a:rPr lang="en-US" sz="2000" i="1" dirty="0" err="1" smtClean="0">
                <a:solidFill>
                  <a:srgbClr val="C00000"/>
                </a:solidFill>
                <a:latin typeface="Myriad Pro"/>
              </a:rPr>
              <a:t>programmes</a:t>
            </a:r>
            <a:r>
              <a:rPr lang="en-US" sz="2000" i="1" dirty="0" smtClean="0">
                <a:solidFill>
                  <a:srgbClr val="C00000"/>
                </a:solidFill>
                <a:latin typeface="Myriad Pro"/>
              </a:rPr>
              <a:t>, LLL courses and learning material will be available in EN/SR/BH/AL</a:t>
            </a:r>
            <a:endParaRPr lang="sr-Latn-RS" sz="2000" i="1" dirty="0" smtClean="0">
              <a:solidFill>
                <a:srgbClr val="C00000"/>
              </a:solidFill>
              <a:latin typeface="Myriad Pro"/>
            </a:endParaRPr>
          </a:p>
          <a:p>
            <a:endParaRPr lang="en-US" sz="1000" i="1" dirty="0" smtClean="0">
              <a:solidFill>
                <a:srgbClr val="C00000"/>
              </a:solidFill>
              <a:latin typeface="Myriad Pro"/>
            </a:endParaRPr>
          </a:p>
          <a:p>
            <a:r>
              <a:rPr lang="en-US" sz="2000" i="1" dirty="0" smtClean="0">
                <a:latin typeface="Myriad Pro"/>
              </a:rPr>
              <a:t>Education material will be available in blended way (</a:t>
            </a:r>
            <a:r>
              <a:rPr lang="en-US" sz="2000" b="1" i="1" dirty="0" smtClean="0">
                <a:latin typeface="Myriad Pro"/>
              </a:rPr>
              <a:t>ICT learning platform, </a:t>
            </a:r>
            <a:r>
              <a:rPr lang="sr-Latn-RS" sz="2000" b="1" i="1" dirty="0" smtClean="0">
                <a:latin typeface="Myriad Pro"/>
              </a:rPr>
              <a:t> </a:t>
            </a:r>
            <a:r>
              <a:rPr lang="en-US" sz="2000" b="1" i="1" dirty="0" smtClean="0">
                <a:latin typeface="Myriad Pro"/>
              </a:rPr>
              <a:t>e-Library, DRM&amp;FSE Glossary) </a:t>
            </a:r>
            <a:r>
              <a:rPr lang="en-US" sz="2000" i="1" dirty="0" smtClean="0">
                <a:latin typeface="Myriad Pro"/>
              </a:rPr>
              <a:t>as open source educational recourses. </a:t>
            </a:r>
            <a:endParaRPr lang="en-US" sz="2000" i="1" dirty="0">
              <a:latin typeface="Myriad Pro"/>
            </a:endParaRPr>
          </a:p>
        </p:txBody>
      </p:sp>
    </p:spTree>
    <p:extLst>
      <p:ext uri="{BB962C8B-B14F-4D97-AF65-F5344CB8AC3E}">
        <p14:creationId xmlns:p14="http://schemas.microsoft.com/office/powerpoint/2010/main" val="935099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592"/>
            <a:ext cx="8892480" cy="59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3608" y="6124654"/>
            <a:ext cx="3895425" cy="369332"/>
          </a:xfrm>
          <a:prstGeom prst="rect">
            <a:avLst/>
          </a:prstGeom>
          <a:noFill/>
        </p:spPr>
        <p:txBody>
          <a:bodyPr wrap="none" rtlCol="0">
            <a:spAutoFit/>
          </a:bodyPr>
          <a:lstStyle/>
          <a:p>
            <a:r>
              <a:rPr lang="en-US" b="1" dirty="0" smtClean="0">
                <a:solidFill>
                  <a:srgbClr val="0070C0"/>
                </a:solidFill>
              </a:rPr>
              <a:t>Meeting at EPOKA University, Albania</a:t>
            </a:r>
            <a:endParaRPr lang="en-US" b="1" dirty="0">
              <a:solidFill>
                <a:srgbClr val="0070C0"/>
              </a:solidFill>
            </a:endParaRPr>
          </a:p>
        </p:txBody>
      </p:sp>
    </p:spTree>
    <p:extLst>
      <p:ext uri="{BB962C8B-B14F-4D97-AF65-F5344CB8AC3E}">
        <p14:creationId xmlns:p14="http://schemas.microsoft.com/office/powerpoint/2010/main" val="174823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107504" y="2996952"/>
            <a:ext cx="9036496" cy="2808536"/>
          </a:xfrm>
          <a:prstGeom prst="rect">
            <a:avLst/>
          </a:prstGeom>
        </p:spPr>
        <p:txBody>
          <a:bodyPr wrap="square" lIns="0" tIns="0" rIns="0" bIns="0">
            <a:no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i="0" kern="0" dirty="0">
                <a:solidFill>
                  <a:schemeClr val="tx1"/>
                </a:solidFill>
                <a:latin typeface="Myriad Pro" pitchFamily="34" charset="0"/>
                <a:cs typeface="Arial" pitchFamily="34" charset="0"/>
              </a:rPr>
              <a:t>Objectives of SMS activities are:</a:t>
            </a:r>
          </a:p>
          <a:p>
            <a:pPr marL="342900" indent="-252000">
              <a:buFont typeface="Arial" pitchFamily="34" charset="0"/>
              <a:buChar char="•"/>
            </a:pPr>
            <a:r>
              <a:rPr lang="en-US" sz="2000" i="0" kern="0" dirty="0">
                <a:solidFill>
                  <a:schemeClr val="tx1"/>
                </a:solidFill>
                <a:latin typeface="Myriad Pro" pitchFamily="34" charset="0"/>
                <a:cs typeface="Arial" pitchFamily="34" charset="0"/>
              </a:rPr>
              <a:t>Contribution to the improvement of Master </a:t>
            </a:r>
            <a:r>
              <a:rPr lang="en-US" sz="2000" i="0" kern="0" dirty="0" err="1">
                <a:solidFill>
                  <a:schemeClr val="tx1"/>
                </a:solidFill>
                <a:latin typeface="Myriad Pro" pitchFamily="34" charset="0"/>
                <a:cs typeface="Arial" pitchFamily="34" charset="0"/>
              </a:rPr>
              <a:t>programmes</a:t>
            </a:r>
            <a:r>
              <a:rPr lang="en-US" sz="2000" i="0" kern="0" dirty="0">
                <a:solidFill>
                  <a:schemeClr val="tx1"/>
                </a:solidFill>
                <a:latin typeface="Myriad Pro" pitchFamily="34" charset="0"/>
                <a:cs typeface="Arial" pitchFamily="34" charset="0"/>
              </a:rPr>
              <a:t>, Modules and PhD </a:t>
            </a:r>
            <a:r>
              <a:rPr lang="en-US" sz="2000" i="0" kern="0" dirty="0" err="1">
                <a:solidFill>
                  <a:schemeClr val="tx1"/>
                </a:solidFill>
                <a:latin typeface="Myriad Pro" pitchFamily="34" charset="0"/>
                <a:cs typeface="Arial" pitchFamily="34" charset="0"/>
              </a:rPr>
              <a:t>programme</a:t>
            </a:r>
            <a:r>
              <a:rPr lang="en-US" sz="2000" i="0" kern="0" dirty="0">
                <a:solidFill>
                  <a:schemeClr val="tx1"/>
                </a:solidFill>
                <a:latin typeface="Myriad Pro" pitchFamily="34" charset="0"/>
                <a:cs typeface="Arial" pitchFamily="34" charset="0"/>
              </a:rPr>
              <a:t> implemented in WB </a:t>
            </a:r>
            <a:r>
              <a:rPr lang="en-US" sz="2000" i="0" kern="0" dirty="0" smtClean="0">
                <a:solidFill>
                  <a:schemeClr val="tx1"/>
                </a:solidFill>
                <a:latin typeface="Myriad Pro" pitchFamily="34" charset="0"/>
                <a:cs typeface="Arial" pitchFamily="34" charset="0"/>
              </a:rPr>
              <a:t>HEIs</a:t>
            </a:r>
            <a:endParaRPr lang="en-US" sz="2000" i="0" kern="0" dirty="0">
              <a:solidFill>
                <a:schemeClr val="tx1"/>
              </a:solidFill>
              <a:latin typeface="Myriad Pro" pitchFamily="34" charset="0"/>
              <a:cs typeface="Arial" pitchFamily="34" charset="0"/>
            </a:endParaRPr>
          </a:p>
          <a:p>
            <a:pPr marL="342900" indent="-252000">
              <a:buFont typeface="Arial" pitchFamily="34" charset="0"/>
              <a:buChar char="•"/>
            </a:pPr>
            <a:r>
              <a:rPr lang="en-US" sz="2000" i="0" kern="0" dirty="0">
                <a:solidFill>
                  <a:schemeClr val="tx1"/>
                </a:solidFill>
                <a:latin typeface="Myriad Pro" pitchFamily="34" charset="0"/>
                <a:cs typeface="Arial" pitchFamily="34" charset="0"/>
              </a:rPr>
              <a:t>Creation of international learning experience for students at project partner HEIs,</a:t>
            </a:r>
          </a:p>
          <a:p>
            <a:pPr marL="342900" indent="-252000">
              <a:buFont typeface="Arial" pitchFamily="34" charset="0"/>
              <a:buChar char="•"/>
            </a:pPr>
            <a:r>
              <a:rPr lang="en-US" sz="2000" i="0" kern="0" dirty="0">
                <a:solidFill>
                  <a:schemeClr val="tx1"/>
                </a:solidFill>
                <a:latin typeface="Myriad Pro" pitchFamily="34" charset="0"/>
                <a:cs typeface="Arial" pitchFamily="34" charset="0"/>
              </a:rPr>
              <a:t>Development of cultural awareness among </a:t>
            </a:r>
            <a:r>
              <a:rPr lang="en-US" sz="2000" i="0" kern="0" dirty="0" smtClean="0">
                <a:solidFill>
                  <a:schemeClr val="tx1"/>
                </a:solidFill>
                <a:latin typeface="Myriad Pro" pitchFamily="34" charset="0"/>
                <a:cs typeface="Arial" pitchFamily="34" charset="0"/>
              </a:rPr>
              <a:t>students</a:t>
            </a:r>
            <a:endParaRPr lang="en-US" sz="2000" i="0" kern="0" dirty="0">
              <a:solidFill>
                <a:schemeClr val="tx1"/>
              </a:solidFill>
              <a:latin typeface="Myriad Pro" pitchFamily="34" charset="0"/>
              <a:cs typeface="Arial" pitchFamily="34" charset="0"/>
            </a:endParaRPr>
          </a:p>
          <a:p>
            <a:pPr marL="342900" indent="-252000">
              <a:buFont typeface="Arial" pitchFamily="34" charset="0"/>
              <a:buChar char="•"/>
            </a:pPr>
            <a:r>
              <a:rPr lang="en-US" sz="2000" i="0" kern="0" dirty="0">
                <a:solidFill>
                  <a:schemeClr val="tx1"/>
                </a:solidFill>
                <a:latin typeface="Myriad Pro" pitchFamily="34" charset="0"/>
                <a:cs typeface="Arial" pitchFamily="34" charset="0"/>
              </a:rPr>
              <a:t>Exchange of innovative teaching </a:t>
            </a:r>
            <a:r>
              <a:rPr lang="en-US" sz="2000" i="0" kern="0" dirty="0" smtClean="0">
                <a:solidFill>
                  <a:schemeClr val="tx1"/>
                </a:solidFill>
                <a:latin typeface="Myriad Pro" pitchFamily="34" charset="0"/>
                <a:cs typeface="Arial" pitchFamily="34" charset="0"/>
              </a:rPr>
              <a:t>practices</a:t>
            </a:r>
            <a:endParaRPr lang="en-US" sz="2000" i="0" kern="0" dirty="0">
              <a:solidFill>
                <a:schemeClr val="tx1"/>
              </a:solidFill>
              <a:latin typeface="Myriad Pro" pitchFamily="34" charset="0"/>
              <a:cs typeface="Arial" pitchFamily="34" charset="0"/>
            </a:endParaRPr>
          </a:p>
          <a:p>
            <a:pPr marL="342900" indent="-252000">
              <a:buFont typeface="Arial" pitchFamily="34" charset="0"/>
              <a:buChar char="•"/>
            </a:pPr>
            <a:r>
              <a:rPr lang="en-US" sz="2000" i="0" kern="0" dirty="0">
                <a:solidFill>
                  <a:schemeClr val="tx1"/>
                </a:solidFill>
                <a:latin typeface="Myriad Pro" pitchFamily="34" charset="0"/>
                <a:cs typeface="Arial" pitchFamily="34" charset="0"/>
              </a:rPr>
              <a:t>Learning about teaching methods and practices from </a:t>
            </a:r>
            <a:r>
              <a:rPr lang="en-US" sz="2000" i="0" kern="0" dirty="0" err="1">
                <a:solidFill>
                  <a:schemeClr val="tx1"/>
                </a:solidFill>
                <a:latin typeface="Myriad Pro" pitchFamily="34" charset="0"/>
                <a:cs typeface="Arial" pitchFamily="34" charset="0"/>
              </a:rPr>
              <a:t>Programme</a:t>
            </a:r>
            <a:r>
              <a:rPr lang="en-US" sz="2000" i="0" kern="0" dirty="0">
                <a:solidFill>
                  <a:schemeClr val="tx1"/>
                </a:solidFill>
                <a:latin typeface="Myriad Pro" pitchFamily="34" charset="0"/>
                <a:cs typeface="Arial" pitchFamily="34" charset="0"/>
              </a:rPr>
              <a:t> countries </a:t>
            </a:r>
            <a:r>
              <a:rPr lang="en-US" sz="2000" i="0" kern="0" dirty="0" smtClean="0">
                <a:solidFill>
                  <a:schemeClr val="tx1"/>
                </a:solidFill>
                <a:latin typeface="Myriad Pro" pitchFamily="34" charset="0"/>
                <a:cs typeface="Arial" pitchFamily="34" charset="0"/>
              </a:rPr>
              <a:t>HEIs </a:t>
            </a:r>
            <a:endParaRPr lang="en-US" sz="2000" i="0" kern="0" dirty="0">
              <a:solidFill>
                <a:schemeClr val="tx1"/>
              </a:solidFill>
              <a:latin typeface="Myriad Pro" pitchFamily="34" charset="0"/>
              <a:cs typeface="Arial" pitchFamily="34" charset="0"/>
            </a:endParaRPr>
          </a:p>
          <a:p>
            <a:pPr marL="342900" indent="-252000">
              <a:buFont typeface="Arial" pitchFamily="34" charset="0"/>
              <a:buChar char="•"/>
            </a:pPr>
            <a:r>
              <a:rPr lang="en-US" sz="2000" i="0" kern="0" dirty="0">
                <a:solidFill>
                  <a:schemeClr val="tx1"/>
                </a:solidFill>
                <a:latin typeface="Myriad Pro" pitchFamily="34" charset="0"/>
                <a:cs typeface="Arial" pitchFamily="34" charset="0"/>
              </a:rPr>
              <a:t>Development of complementary skills and competencies in the field of </a:t>
            </a:r>
            <a:r>
              <a:rPr lang="en-US" sz="2000" i="0" kern="0" dirty="0" smtClean="0">
                <a:solidFill>
                  <a:schemeClr val="tx1"/>
                </a:solidFill>
                <a:latin typeface="Myriad Pro" pitchFamily="34" charset="0"/>
                <a:cs typeface="Arial" pitchFamily="34" charset="0"/>
              </a:rPr>
              <a:t>DRM&amp;FSE</a:t>
            </a:r>
            <a:endParaRPr lang="en-US" sz="2000" i="0" kern="0" dirty="0">
              <a:solidFill>
                <a:schemeClr val="tx1"/>
              </a:solidFill>
              <a:latin typeface="Myriad Pro" pitchFamily="34" charset="0"/>
              <a:cs typeface="Arial" pitchFamily="34" charset="0"/>
            </a:endParaRPr>
          </a:p>
          <a:p>
            <a:pPr marL="342900" indent="-252000">
              <a:buFont typeface="Arial" pitchFamily="34" charset="0"/>
              <a:buChar char="•"/>
            </a:pPr>
            <a:r>
              <a:rPr lang="en-US" sz="2000" i="0" kern="0" dirty="0">
                <a:solidFill>
                  <a:schemeClr val="tx1"/>
                </a:solidFill>
                <a:latin typeface="Myriad Pro" pitchFamily="34" charset="0"/>
                <a:cs typeface="Arial" pitchFamily="34" charset="0"/>
              </a:rPr>
              <a:t>Promoting international understanding and </a:t>
            </a:r>
            <a:r>
              <a:rPr lang="en-US" sz="2000" i="0" kern="0" dirty="0" smtClean="0">
                <a:solidFill>
                  <a:schemeClr val="tx1"/>
                </a:solidFill>
                <a:latin typeface="Myriad Pro" pitchFamily="34" charset="0"/>
                <a:cs typeface="Arial" pitchFamily="34" charset="0"/>
              </a:rPr>
              <a:t>cooperation</a:t>
            </a:r>
            <a:endParaRPr lang="en-GB" sz="1900" kern="0" dirty="0" smtClean="0">
              <a:solidFill>
                <a:schemeClr val="tx1"/>
              </a:solidFill>
              <a:latin typeface="Myriad Pro" pitchFamily="34" charset="0"/>
              <a:cs typeface="Arial" pitchFamily="34" charset="0"/>
            </a:endParaRPr>
          </a:p>
          <a:p>
            <a:endParaRPr lang="en-US" sz="1900" kern="0" dirty="0">
              <a:solidFill>
                <a:schemeClr val="tx1"/>
              </a:solidFill>
              <a:latin typeface="Myriad Pro" pitchFamily="34" charset="0"/>
              <a:cs typeface="Arial" pitchFamily="34" charset="0"/>
            </a:endParaRPr>
          </a:p>
        </p:txBody>
      </p:sp>
      <p:sp>
        <p:nvSpPr>
          <p:cNvPr id="19" name="TextBox 18"/>
          <p:cNvSpPr txBox="1"/>
          <p:nvPr/>
        </p:nvSpPr>
        <p:spPr>
          <a:xfrm>
            <a:off x="179512" y="260648"/>
            <a:ext cx="7885199" cy="584775"/>
          </a:xfrm>
          <a:prstGeom prst="rect">
            <a:avLst/>
          </a:prstGeom>
          <a:noFill/>
        </p:spPr>
        <p:txBody>
          <a:bodyPr wrap="square" rtlCol="0">
            <a:spAutoFit/>
          </a:bodyPr>
          <a:lstStyle/>
          <a:p>
            <a:r>
              <a:rPr lang="sr-Latn-RS" sz="3200" b="1" dirty="0">
                <a:solidFill>
                  <a:schemeClr val="accent3">
                    <a:lumMod val="50000"/>
                  </a:schemeClr>
                </a:solidFill>
                <a:latin typeface="Myriad Pro"/>
              </a:rPr>
              <a:t>Special Mobility </a:t>
            </a:r>
            <a:r>
              <a:rPr lang="sr-Latn-RS" sz="3200" b="1" dirty="0" smtClean="0">
                <a:solidFill>
                  <a:schemeClr val="accent3">
                    <a:lumMod val="50000"/>
                  </a:schemeClr>
                </a:solidFill>
                <a:latin typeface="Myriad Pro"/>
              </a:rPr>
              <a:t>Strand - training</a:t>
            </a:r>
            <a:endParaRPr lang="sr-Latn-RS" sz="3200" b="1" dirty="0">
              <a:solidFill>
                <a:schemeClr val="accent3">
                  <a:lumMod val="50000"/>
                </a:schemeClr>
              </a:solidFill>
              <a:latin typeface="Myriad Pro"/>
            </a:endParaRPr>
          </a:p>
        </p:txBody>
      </p:sp>
      <p:sp>
        <p:nvSpPr>
          <p:cNvPr id="20" name="Content Placeholder 2"/>
          <p:cNvSpPr txBox="1">
            <a:spLocks/>
          </p:cNvSpPr>
          <p:nvPr/>
        </p:nvSpPr>
        <p:spPr>
          <a:xfrm>
            <a:off x="107504" y="1196752"/>
            <a:ext cx="8964488" cy="1800200"/>
          </a:xfrm>
          <a:prstGeom prst="rect">
            <a:avLst/>
          </a:prstGeom>
        </p:spPr>
        <p:txBody>
          <a:bodyPr wrap="square" lIns="0" tIns="0" rIns="0" bIns="0">
            <a:noAutofit/>
          </a:bodyPr>
          <a:lstStyle>
            <a:lvl1pPr marL="0">
              <a:defRPr sz="4000" b="0" i="1">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i="0" kern="0" dirty="0">
                <a:solidFill>
                  <a:schemeClr val="tx1"/>
                </a:solidFill>
                <a:latin typeface="Myriad Pro" pitchFamily="34" charset="0"/>
                <a:cs typeface="Arial" pitchFamily="34" charset="0"/>
              </a:rPr>
              <a:t>We have foreseen following SMS activities:</a:t>
            </a:r>
          </a:p>
          <a:p>
            <a:pPr marL="457200" indent="-252000">
              <a:buFont typeface="+mj-lt"/>
              <a:buAutoNum type="arabicPeriod"/>
            </a:pPr>
            <a:r>
              <a:rPr lang="en-US" sz="2000" i="0" kern="0" dirty="0">
                <a:solidFill>
                  <a:schemeClr val="tx1"/>
                </a:solidFill>
                <a:latin typeface="Myriad Pro" pitchFamily="34" charset="0"/>
                <a:cs typeface="Arial" pitchFamily="34" charset="0"/>
              </a:rPr>
              <a:t>Students mobility between WB HEIs</a:t>
            </a:r>
          </a:p>
          <a:p>
            <a:pPr marL="457200" indent="-252000">
              <a:buFont typeface="+mj-lt"/>
              <a:buAutoNum type="arabicPeriod"/>
            </a:pPr>
            <a:r>
              <a:rPr lang="en-US" sz="2000" i="0" kern="0" dirty="0">
                <a:solidFill>
                  <a:schemeClr val="tx1"/>
                </a:solidFill>
                <a:latin typeface="Myriad Pro" pitchFamily="34" charset="0"/>
                <a:cs typeface="Arial" pitchFamily="34" charset="0"/>
              </a:rPr>
              <a:t>Staff mobility from WB HEIs to </a:t>
            </a:r>
            <a:r>
              <a:rPr lang="en-US" sz="2000" i="0" kern="0" dirty="0" err="1">
                <a:solidFill>
                  <a:schemeClr val="tx1"/>
                </a:solidFill>
                <a:latin typeface="Myriad Pro" pitchFamily="34" charset="0"/>
                <a:cs typeface="Arial" pitchFamily="34" charset="0"/>
              </a:rPr>
              <a:t>Programme</a:t>
            </a:r>
            <a:r>
              <a:rPr lang="en-US" sz="2000" i="0" kern="0" dirty="0">
                <a:solidFill>
                  <a:schemeClr val="tx1"/>
                </a:solidFill>
                <a:latin typeface="Myriad Pro" pitchFamily="34" charset="0"/>
                <a:cs typeface="Arial" pitchFamily="34" charset="0"/>
              </a:rPr>
              <a:t> countries HEIs for the purpose of training</a:t>
            </a:r>
          </a:p>
          <a:p>
            <a:pPr marL="457200" indent="-252000">
              <a:buFont typeface="+mj-lt"/>
              <a:buAutoNum type="arabicPeriod"/>
            </a:pPr>
            <a:r>
              <a:rPr lang="en-US" sz="2000" i="0" kern="0" dirty="0">
                <a:solidFill>
                  <a:schemeClr val="tx1"/>
                </a:solidFill>
                <a:latin typeface="Myriad Pro" pitchFamily="34" charset="0"/>
                <a:cs typeface="Arial" pitchFamily="34" charset="0"/>
              </a:rPr>
              <a:t>Staff mobility from project partner HEIs to WB HEIs for the purpose of </a:t>
            </a:r>
            <a:r>
              <a:rPr lang="en-US" sz="2000" i="0" kern="0" dirty="0" smtClean="0">
                <a:solidFill>
                  <a:schemeClr val="tx1"/>
                </a:solidFill>
                <a:latin typeface="Myriad Pro" pitchFamily="34" charset="0"/>
                <a:cs typeface="Arial" pitchFamily="34" charset="0"/>
              </a:rPr>
              <a:t>teaching</a:t>
            </a:r>
            <a:endParaRPr lang="sr-Latn-RS" sz="2000" i="0" kern="0" dirty="0" smtClean="0">
              <a:solidFill>
                <a:schemeClr val="tx1"/>
              </a:solidFill>
              <a:latin typeface="Myriad Pro" pitchFamily="34" charset="0"/>
              <a:cs typeface="Arial" pitchFamily="34" charset="0"/>
            </a:endParaRPr>
          </a:p>
          <a:p>
            <a:pPr marL="205200"/>
            <a:endParaRPr lang="sr-Latn-RS" sz="2000" i="0" kern="0" dirty="0" smtClean="0">
              <a:solidFill>
                <a:schemeClr val="tx1"/>
              </a:solidFill>
              <a:latin typeface="Myriad Pro" pitchFamily="34" charset="0"/>
              <a:cs typeface="Arial" pitchFamily="34" charset="0"/>
            </a:endParaRPr>
          </a:p>
          <a:p>
            <a:pPr marL="205200"/>
            <a:endParaRPr lang="en-US" sz="2000" i="0" kern="0" dirty="0" smtClean="0">
              <a:solidFill>
                <a:schemeClr val="tx1"/>
              </a:solidFill>
              <a:latin typeface="Myriad Pro" pitchFamily="34" charset="0"/>
              <a:cs typeface="Arial" pitchFamily="34" charset="0"/>
            </a:endParaRPr>
          </a:p>
          <a:p>
            <a:endParaRPr lang="en-GB" sz="1900" kern="0" dirty="0" smtClean="0">
              <a:solidFill>
                <a:schemeClr val="tx1"/>
              </a:solidFill>
              <a:latin typeface="Myriad Pro" pitchFamily="34" charset="0"/>
              <a:cs typeface="Arial" pitchFamily="34" charset="0"/>
            </a:endParaRPr>
          </a:p>
          <a:p>
            <a:endParaRPr lang="en-US" sz="1900" kern="0" dirty="0">
              <a:solidFill>
                <a:schemeClr val="tx1"/>
              </a:solidFill>
              <a:latin typeface="Myriad Pro" pitchFamily="34" charset="0"/>
              <a:cs typeface="Arial" pitchFamily="34" charset="0"/>
            </a:endParaRPr>
          </a:p>
        </p:txBody>
      </p:sp>
    </p:spTree>
    <p:extLst>
      <p:ext uri="{BB962C8B-B14F-4D97-AF65-F5344CB8AC3E}">
        <p14:creationId xmlns:p14="http://schemas.microsoft.com/office/powerpoint/2010/main" val="296756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179512" y="260648"/>
            <a:ext cx="7885199" cy="584775"/>
          </a:xfrm>
          <a:prstGeom prst="rect">
            <a:avLst/>
          </a:prstGeom>
          <a:noFill/>
        </p:spPr>
        <p:txBody>
          <a:bodyPr wrap="square" rtlCol="0">
            <a:spAutoFit/>
          </a:bodyPr>
          <a:lstStyle/>
          <a:p>
            <a:r>
              <a:rPr lang="sr-Latn-RS" sz="3200" b="1" dirty="0">
                <a:solidFill>
                  <a:schemeClr val="accent3">
                    <a:lumMod val="50000"/>
                  </a:schemeClr>
                </a:solidFill>
                <a:latin typeface="Myriad Pro"/>
              </a:rPr>
              <a:t>Special Mobility </a:t>
            </a:r>
            <a:r>
              <a:rPr lang="sr-Latn-RS" sz="3200" b="1" dirty="0" smtClean="0">
                <a:solidFill>
                  <a:schemeClr val="accent3">
                    <a:lumMod val="50000"/>
                  </a:schemeClr>
                </a:solidFill>
                <a:latin typeface="Myriad Pro"/>
              </a:rPr>
              <a:t>Strand - teaching</a:t>
            </a:r>
            <a:endParaRPr lang="sr-Latn-RS" sz="3200" b="1" dirty="0">
              <a:solidFill>
                <a:schemeClr val="accent3">
                  <a:lumMod val="50000"/>
                </a:schemeClr>
              </a:solidFill>
              <a:latin typeface="Myriad Pro"/>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7044153"/>
              </p:ext>
            </p:extLst>
          </p:nvPr>
        </p:nvGraphicFramePr>
        <p:xfrm>
          <a:off x="827584" y="845423"/>
          <a:ext cx="6997700" cy="5697538"/>
        </p:xfrm>
        <a:graphic>
          <a:graphicData uri="http://schemas.openxmlformats.org/presentationml/2006/ole">
            <mc:AlternateContent xmlns:mc="http://schemas.openxmlformats.org/markup-compatibility/2006">
              <mc:Choice xmlns:v="urn:schemas-microsoft-com:vml" Requires="v">
                <p:oleObj spid="_x0000_s2054" name="Document" r:id="rId4" imgW="6998398" imgH="5697597" progId="Word.Document.12">
                  <p:embed/>
                </p:oleObj>
              </mc:Choice>
              <mc:Fallback>
                <p:oleObj name="Document" r:id="rId4" imgW="6998398" imgH="5697597" progId="Word.Document.12">
                  <p:embed/>
                  <p:pic>
                    <p:nvPicPr>
                      <p:cNvPr id="0" name=""/>
                      <p:cNvPicPr/>
                      <p:nvPr/>
                    </p:nvPicPr>
                    <p:blipFill>
                      <a:blip r:embed="rId5"/>
                      <a:stretch>
                        <a:fillRect/>
                      </a:stretch>
                    </p:blipFill>
                    <p:spPr>
                      <a:xfrm>
                        <a:off x="827584" y="845423"/>
                        <a:ext cx="6997700" cy="5697538"/>
                      </a:xfrm>
                      <a:prstGeom prst="rect">
                        <a:avLst/>
                      </a:prstGeom>
                    </p:spPr>
                  </p:pic>
                </p:oleObj>
              </mc:Fallback>
            </mc:AlternateContent>
          </a:graphicData>
        </a:graphic>
      </p:graphicFrame>
    </p:spTree>
    <p:extLst>
      <p:ext uri="{BB962C8B-B14F-4D97-AF65-F5344CB8AC3E}">
        <p14:creationId xmlns:p14="http://schemas.microsoft.com/office/powerpoint/2010/main" val="25485359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LISSERSHAPEID" val="GlisserPollAnswer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TotalTime>
  <Words>1609</Words>
  <Application>Microsoft Office PowerPoint</Application>
  <PresentationFormat>On-screen Show (4:3)</PresentationFormat>
  <Paragraphs>269</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Document</vt:lpstr>
      <vt:lpstr>PowerPoint Presentation</vt:lpstr>
      <vt:lpstr>PowerPoint Presentation</vt:lpstr>
      <vt:lpstr>Consortium  14 + 2 associated partners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WEEK WORKSHOP</vt:lpstr>
      <vt:lpstr>Topics and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Windows User</cp:lastModifiedBy>
  <cp:revision>175</cp:revision>
  <dcterms:created xsi:type="dcterms:W3CDTF">2016-09-12T13:20:32Z</dcterms:created>
  <dcterms:modified xsi:type="dcterms:W3CDTF">2018-03-06T23:40:09Z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2010</vt:lpwstr>
  </property>
  <property fmtid="{D5CDD505-2E9C-101B-9397-08002B2CF9AE}" pid="4" name="LastSaved">
    <vt:filetime>2016-09-12T00:00:00Z</vt:filetime>
  </property>
</Properties>
</file>